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8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93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9" r:id="rId32"/>
    <p:sldId id="290" r:id="rId33"/>
    <p:sldId id="291" r:id="rId34"/>
    <p:sldId id="286" r:id="rId35"/>
    <p:sldId id="287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7D8719-432E-A755-C1F9-5780E5924F3D}" name="Corina Ossers" initials="CO" userId="S::cossers@masshiremvwb.org::a6a80d23-9c43-4f48-b68b-614f4f670300" providerId="AD"/>
  <p188:author id="{361C0FC2-4D30-6315-BB01-A4C6634B94BE}" name="Abby Seripais" initials="AS" userId="S::aseripais@masshiremvwb.org::aba9d041-83d8-4295-bfd5-25696ff1de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52D49"/>
    <a:srgbClr val="9E509C"/>
    <a:srgbClr val="FCA71E"/>
    <a:srgbClr val="FAA82C"/>
    <a:srgbClr val="405B76"/>
    <a:srgbClr val="45A78E"/>
    <a:srgbClr val="042B4A"/>
    <a:srgbClr val="426480"/>
    <a:srgbClr val="42647F"/>
    <a:srgbClr val="FAA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4" autoAdjust="0"/>
    <p:restoredTop sz="75399" autoAdjust="0"/>
  </p:normalViewPr>
  <p:slideViewPr>
    <p:cSldViewPr snapToGrid="0" snapToObjects="1">
      <p:cViewPr varScale="1">
        <p:scale>
          <a:sx n="90" d="100"/>
          <a:sy n="90" d="100"/>
        </p:scale>
        <p:origin x="27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y Seripais" userId="aba9d041-83d8-4295-bfd5-25696ff1de11" providerId="ADAL" clId="{FF7F6F49-A2FE-4E0F-AB0E-A97DE84BD948}"/>
    <pc:docChg chg="custSel modSld">
      <pc:chgData name="Abby Seripais" userId="aba9d041-83d8-4295-bfd5-25696ff1de11" providerId="ADAL" clId="{FF7F6F49-A2FE-4E0F-AB0E-A97DE84BD948}" dt="2025-04-09T15:02:50.739" v="50" actId="20577"/>
      <pc:docMkLst>
        <pc:docMk/>
      </pc:docMkLst>
      <pc:sldChg chg="modSp mod">
        <pc:chgData name="Abby Seripais" userId="aba9d041-83d8-4295-bfd5-25696ff1de11" providerId="ADAL" clId="{FF7F6F49-A2FE-4E0F-AB0E-A97DE84BD948}" dt="2025-04-09T15:02:50.739" v="50" actId="20577"/>
        <pc:sldMkLst>
          <pc:docMk/>
          <pc:sldMk cId="2086715375" sldId="256"/>
        </pc:sldMkLst>
        <pc:spChg chg="mod">
          <ac:chgData name="Abby Seripais" userId="aba9d041-83d8-4295-bfd5-25696ff1de11" providerId="ADAL" clId="{FF7F6F49-A2FE-4E0F-AB0E-A97DE84BD948}" dt="2025-04-09T15:02:50.739" v="50" actId="20577"/>
          <ac:spMkLst>
            <pc:docMk/>
            <pc:sldMk cId="2086715375" sldId="256"/>
            <ac:spMk id="3" creationId="{00000000-0000-0000-0000-000000000000}"/>
          </ac:spMkLst>
        </pc:spChg>
      </pc:sldChg>
      <pc:sldChg chg="modSp mod">
        <pc:chgData name="Abby Seripais" userId="aba9d041-83d8-4295-bfd5-25696ff1de11" providerId="ADAL" clId="{FF7F6F49-A2FE-4E0F-AB0E-A97DE84BD948}" dt="2025-04-09T14:49:16.993" v="48" actId="20577"/>
        <pc:sldMkLst>
          <pc:docMk/>
          <pc:sldMk cId="3564598866" sldId="287"/>
        </pc:sldMkLst>
        <pc:spChg chg="mod">
          <ac:chgData name="Abby Seripais" userId="aba9d041-83d8-4295-bfd5-25696ff1de11" providerId="ADAL" clId="{FF7F6F49-A2FE-4E0F-AB0E-A97DE84BD948}" dt="2025-04-09T14:49:16.993" v="48" actId="20577"/>
          <ac:spMkLst>
            <pc:docMk/>
            <pc:sldMk cId="3564598866" sldId="287"/>
            <ac:spMk id="4" creationId="{A81FC5F8-43D7-49B7-AF92-12938B0B841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798B2-8A4B-2446-B6F0-7A9B9C158E3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43C99-E074-C04C-AF52-066428F31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0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E1118-A4E6-2B4A-AF18-287D336DCF6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3126A-5919-944C-8385-AD187C64D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0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9886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528392"/>
            <a:ext cx="6742545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 userDrawn="1"/>
        </p:nvSpPr>
        <p:spPr>
          <a:xfrm>
            <a:off x="6846454" y="-1037803"/>
            <a:ext cx="3286607" cy="5663682"/>
          </a:xfrm>
          <a:custGeom>
            <a:avLst/>
            <a:gdLst>
              <a:gd name="connsiteX0" fmla="*/ 2123722 w 2949222"/>
              <a:gd name="connsiteY0" fmla="*/ 4614333 h 4614333"/>
              <a:gd name="connsiteX1" fmla="*/ 0 w 2949222"/>
              <a:gd name="connsiteY1" fmla="*/ 7055 h 4614333"/>
              <a:gd name="connsiteX2" fmla="*/ 2949222 w 2949222"/>
              <a:gd name="connsiteY2" fmla="*/ 0 h 4614333"/>
              <a:gd name="connsiteX3" fmla="*/ 2942166 w 2949222"/>
              <a:gd name="connsiteY3" fmla="*/ 4607277 h 4614333"/>
              <a:gd name="connsiteX4" fmla="*/ 2123722 w 2949222"/>
              <a:gd name="connsiteY4" fmla="*/ 4614333 h 4614333"/>
              <a:gd name="connsiteX0" fmla="*/ 2109611 w 2949222"/>
              <a:gd name="connsiteY0" fmla="*/ 4571999 h 4607277"/>
              <a:gd name="connsiteX1" fmla="*/ 0 w 2949222"/>
              <a:gd name="connsiteY1" fmla="*/ 7055 h 4607277"/>
              <a:gd name="connsiteX2" fmla="*/ 2949222 w 2949222"/>
              <a:gd name="connsiteY2" fmla="*/ 0 h 4607277"/>
              <a:gd name="connsiteX3" fmla="*/ 2942166 w 2949222"/>
              <a:gd name="connsiteY3" fmla="*/ 4607277 h 4607277"/>
              <a:gd name="connsiteX4" fmla="*/ 2109611 w 2949222"/>
              <a:gd name="connsiteY4" fmla="*/ 4571999 h 4607277"/>
              <a:gd name="connsiteX0" fmla="*/ 2109611 w 2949222"/>
              <a:gd name="connsiteY0" fmla="*/ 4571999 h 4571999"/>
              <a:gd name="connsiteX1" fmla="*/ 0 w 2949222"/>
              <a:gd name="connsiteY1" fmla="*/ 7055 h 4571999"/>
              <a:gd name="connsiteX2" fmla="*/ 2949222 w 2949222"/>
              <a:gd name="connsiteY2" fmla="*/ 0 h 4571999"/>
              <a:gd name="connsiteX3" fmla="*/ 2942166 w 2949222"/>
              <a:gd name="connsiteY3" fmla="*/ 4571999 h 4571999"/>
              <a:gd name="connsiteX4" fmla="*/ 2109611 w 2949222"/>
              <a:gd name="connsiteY4" fmla="*/ 4571999 h 45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9222" h="4571999">
                <a:moveTo>
                  <a:pt x="2109611" y="4571999"/>
                </a:moveTo>
                <a:lnTo>
                  <a:pt x="0" y="7055"/>
                </a:lnTo>
                <a:lnTo>
                  <a:pt x="2949222" y="0"/>
                </a:lnTo>
                <a:lnTo>
                  <a:pt x="2942166" y="4571999"/>
                </a:lnTo>
                <a:lnTo>
                  <a:pt x="2109611" y="4571999"/>
                </a:lnTo>
                <a:close/>
              </a:path>
            </a:pathLst>
          </a:custGeom>
          <a:solidFill>
            <a:srgbClr val="405B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/>
          <p:cNvSpPr/>
          <p:nvPr userDrawn="1"/>
        </p:nvSpPr>
        <p:spPr>
          <a:xfrm>
            <a:off x="7033491" y="-949194"/>
            <a:ext cx="3286607" cy="5663682"/>
          </a:xfrm>
          <a:custGeom>
            <a:avLst/>
            <a:gdLst>
              <a:gd name="connsiteX0" fmla="*/ 2123722 w 2949222"/>
              <a:gd name="connsiteY0" fmla="*/ 4614333 h 4614333"/>
              <a:gd name="connsiteX1" fmla="*/ 0 w 2949222"/>
              <a:gd name="connsiteY1" fmla="*/ 7055 h 4614333"/>
              <a:gd name="connsiteX2" fmla="*/ 2949222 w 2949222"/>
              <a:gd name="connsiteY2" fmla="*/ 0 h 4614333"/>
              <a:gd name="connsiteX3" fmla="*/ 2942166 w 2949222"/>
              <a:gd name="connsiteY3" fmla="*/ 4607277 h 4614333"/>
              <a:gd name="connsiteX4" fmla="*/ 2123722 w 2949222"/>
              <a:gd name="connsiteY4" fmla="*/ 4614333 h 4614333"/>
              <a:gd name="connsiteX0" fmla="*/ 2109611 w 2949222"/>
              <a:gd name="connsiteY0" fmla="*/ 4571999 h 4607277"/>
              <a:gd name="connsiteX1" fmla="*/ 0 w 2949222"/>
              <a:gd name="connsiteY1" fmla="*/ 7055 h 4607277"/>
              <a:gd name="connsiteX2" fmla="*/ 2949222 w 2949222"/>
              <a:gd name="connsiteY2" fmla="*/ 0 h 4607277"/>
              <a:gd name="connsiteX3" fmla="*/ 2942166 w 2949222"/>
              <a:gd name="connsiteY3" fmla="*/ 4607277 h 4607277"/>
              <a:gd name="connsiteX4" fmla="*/ 2109611 w 2949222"/>
              <a:gd name="connsiteY4" fmla="*/ 4571999 h 4607277"/>
              <a:gd name="connsiteX0" fmla="*/ 2109611 w 2949222"/>
              <a:gd name="connsiteY0" fmla="*/ 4571999 h 4571999"/>
              <a:gd name="connsiteX1" fmla="*/ 0 w 2949222"/>
              <a:gd name="connsiteY1" fmla="*/ 7055 h 4571999"/>
              <a:gd name="connsiteX2" fmla="*/ 2949222 w 2949222"/>
              <a:gd name="connsiteY2" fmla="*/ 0 h 4571999"/>
              <a:gd name="connsiteX3" fmla="*/ 2942166 w 2949222"/>
              <a:gd name="connsiteY3" fmla="*/ 4571999 h 4571999"/>
              <a:gd name="connsiteX4" fmla="*/ 2109611 w 2949222"/>
              <a:gd name="connsiteY4" fmla="*/ 4571999 h 45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9222" h="4571999">
                <a:moveTo>
                  <a:pt x="2109611" y="4571999"/>
                </a:moveTo>
                <a:lnTo>
                  <a:pt x="0" y="7055"/>
                </a:lnTo>
                <a:lnTo>
                  <a:pt x="2949222" y="0"/>
                </a:lnTo>
                <a:lnTo>
                  <a:pt x="2942166" y="4571999"/>
                </a:lnTo>
                <a:lnTo>
                  <a:pt x="2109611" y="4571999"/>
                </a:lnTo>
                <a:close/>
              </a:path>
            </a:pathLst>
          </a:custGeom>
          <a:solidFill>
            <a:srgbClr val="152D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056" y="4528392"/>
            <a:ext cx="9144000" cy="0"/>
          </a:xfrm>
          <a:prstGeom prst="line">
            <a:avLst/>
          </a:prstGeom>
          <a:ln w="28575" cmpd="sng">
            <a:solidFill>
              <a:srgbClr val="FAA71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itle 14"/>
          <p:cNvSpPr>
            <a:spLocks noGrp="1"/>
          </p:cNvSpPr>
          <p:nvPr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>
                <a:solidFill>
                  <a:srgbClr val="152D4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57200" y="219245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2800">
                <a:solidFill>
                  <a:srgbClr val="7F7F7F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6557817" y="6232772"/>
            <a:ext cx="2282241" cy="297677"/>
          </a:xfrm>
        </p:spPr>
        <p:txBody>
          <a:bodyPr lIns="0" rIns="0">
            <a:noAutofit/>
          </a:bodyPr>
          <a:lstStyle>
            <a:lvl1pPr marL="0" indent="0" algn="r">
              <a:lnSpc>
                <a:spcPct val="90000"/>
              </a:lnSpc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833491" y="5864400"/>
            <a:ext cx="3006567" cy="350898"/>
          </a:xfrm>
        </p:spPr>
        <p:txBody>
          <a:bodyPr lIns="0" rIns="0">
            <a:noAutofit/>
          </a:bodyPr>
          <a:lstStyle>
            <a:lvl1pPr marL="0" indent="0" algn="r">
              <a:lnSpc>
                <a:spcPct val="80000"/>
              </a:lnSpc>
              <a:buNone/>
              <a:defRPr sz="2400">
                <a:solidFill>
                  <a:srgbClr val="042B4A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" y="5423770"/>
            <a:ext cx="5553076" cy="1709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080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hart Placeholder 2"/>
          <p:cNvSpPr>
            <a:spLocks noGrp="1"/>
          </p:cNvSpPr>
          <p:nvPr>
            <p:ph type="chart" sz="quarter" idx="10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18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able Placeholder 3"/>
          <p:cNvSpPr>
            <a:spLocks noGrp="1"/>
          </p:cNvSpPr>
          <p:nvPr>
            <p:ph type="tbl" sz="quarter" idx="11"/>
          </p:nvPr>
        </p:nvSpPr>
        <p:spPr>
          <a:xfrm>
            <a:off x="457200" y="1555750"/>
            <a:ext cx="8229600" cy="43068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9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9144000" cy="4918364"/>
          </a:xfrm>
          <a:solidFill>
            <a:srgbClr val="D1D3D4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216122"/>
            <a:ext cx="4582583" cy="4918364"/>
          </a:xfrm>
          <a:solidFill>
            <a:srgbClr val="D1D3D4"/>
          </a:solidFill>
        </p:spPr>
        <p:txBody>
          <a:bodyPr>
            <a:normAutofit/>
          </a:bodyPr>
          <a:lstStyle>
            <a:lvl1pPr>
              <a:defRPr sz="2400"/>
            </a:lvl1pPr>
          </a:lstStyle>
          <a:p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0" y="1216122"/>
            <a:ext cx="0" cy="4918364"/>
          </a:xfrm>
          <a:prstGeom prst="line">
            <a:avLst/>
          </a:prstGeom>
          <a:ln>
            <a:solidFill>
              <a:srgbClr val="4264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959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564644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err="1">
                <a:solidFill>
                  <a:srgbClr val="042B4A"/>
                </a:solidFill>
                <a:latin typeface="+mn-lt"/>
                <a:cs typeface="Calibri"/>
              </a:rPr>
              <a:t>MassHireFallRiverCareers.org</a:t>
            </a: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0" y="1236663"/>
            <a:ext cx="9144000" cy="5621337"/>
          </a:xfr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32B4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42B4A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5" dirty="0"/>
              <a:t>MassHireGreaterLowell.com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42B4A"/>
                </a:solidFill>
                <a:latin typeface="Calibri"/>
                <a:cs typeface="Calibri"/>
              </a:defRPr>
            </a:lvl1pPr>
          </a:lstStyle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108951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926705" cy="1217930"/>
          </a:xfrm>
          <a:custGeom>
            <a:avLst/>
            <a:gdLst/>
            <a:ahLst/>
            <a:cxnLst/>
            <a:rect l="l" t="t" r="r" b="b"/>
            <a:pathLst>
              <a:path w="7926705" h="1217930">
                <a:moveTo>
                  <a:pt x="0" y="1217676"/>
                </a:moveTo>
                <a:lnTo>
                  <a:pt x="7926324" y="1217676"/>
                </a:lnTo>
                <a:lnTo>
                  <a:pt x="7926324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13360" y="6306311"/>
            <a:ext cx="659891" cy="419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42B4A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5" dirty="0"/>
              <a:t>MassHireGreaterLowell.com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42B4A"/>
                </a:solidFill>
                <a:latin typeface="Calibri"/>
                <a:cs typeface="Calibri"/>
              </a:defRPr>
            </a:lvl1pPr>
          </a:lstStyle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32153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926705" cy="1217930"/>
          </a:xfrm>
          <a:custGeom>
            <a:avLst/>
            <a:gdLst/>
            <a:ahLst/>
            <a:cxnLst/>
            <a:rect l="l" t="t" r="r" b="b"/>
            <a:pathLst>
              <a:path w="7926705" h="1217930">
                <a:moveTo>
                  <a:pt x="0" y="1217676"/>
                </a:moveTo>
                <a:lnTo>
                  <a:pt x="7926324" y="1217676"/>
                </a:lnTo>
                <a:lnTo>
                  <a:pt x="7926324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13360" y="6306311"/>
            <a:ext cx="659891" cy="419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44000" y="1212850"/>
            <a:ext cx="0" cy="5085715"/>
          </a:xfrm>
          <a:custGeom>
            <a:avLst/>
            <a:gdLst/>
            <a:ahLst/>
            <a:cxnLst/>
            <a:rect l="l" t="t" r="r" b="b"/>
            <a:pathLst>
              <a:path h="5085715">
                <a:moveTo>
                  <a:pt x="0" y="0"/>
                </a:moveTo>
                <a:lnTo>
                  <a:pt x="0" y="5085232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0" y="1219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42B4A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5" dirty="0"/>
              <a:t>MassHireGreaterLowell.com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042B4A"/>
                </a:solidFill>
                <a:latin typeface="Calibri"/>
                <a:cs typeface="Calibri"/>
              </a:defRPr>
            </a:lvl1pPr>
          </a:lstStyle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7064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-37106"/>
            <a:ext cx="9951357" cy="4816923"/>
          </a:xfrm>
          <a:prstGeom prst="rect">
            <a:avLst/>
          </a:prstGeom>
          <a:solidFill>
            <a:srgbClr val="152D49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52D49"/>
              </a:solidFill>
            </a:endParaRPr>
          </a:p>
        </p:txBody>
      </p:sp>
      <p:sp>
        <p:nvSpPr>
          <p:cNvPr id="4" name="Freeform 3"/>
          <p:cNvSpPr/>
          <p:nvPr userDrawn="1"/>
        </p:nvSpPr>
        <p:spPr>
          <a:xfrm>
            <a:off x="6846454" y="-37105"/>
            <a:ext cx="3286607" cy="5663682"/>
          </a:xfrm>
          <a:custGeom>
            <a:avLst/>
            <a:gdLst>
              <a:gd name="connsiteX0" fmla="*/ 2123722 w 2949222"/>
              <a:gd name="connsiteY0" fmla="*/ 4614333 h 4614333"/>
              <a:gd name="connsiteX1" fmla="*/ 0 w 2949222"/>
              <a:gd name="connsiteY1" fmla="*/ 7055 h 4614333"/>
              <a:gd name="connsiteX2" fmla="*/ 2949222 w 2949222"/>
              <a:gd name="connsiteY2" fmla="*/ 0 h 4614333"/>
              <a:gd name="connsiteX3" fmla="*/ 2942166 w 2949222"/>
              <a:gd name="connsiteY3" fmla="*/ 4607277 h 4614333"/>
              <a:gd name="connsiteX4" fmla="*/ 2123722 w 2949222"/>
              <a:gd name="connsiteY4" fmla="*/ 4614333 h 4614333"/>
              <a:gd name="connsiteX0" fmla="*/ 2109611 w 2949222"/>
              <a:gd name="connsiteY0" fmla="*/ 4571999 h 4607277"/>
              <a:gd name="connsiteX1" fmla="*/ 0 w 2949222"/>
              <a:gd name="connsiteY1" fmla="*/ 7055 h 4607277"/>
              <a:gd name="connsiteX2" fmla="*/ 2949222 w 2949222"/>
              <a:gd name="connsiteY2" fmla="*/ 0 h 4607277"/>
              <a:gd name="connsiteX3" fmla="*/ 2942166 w 2949222"/>
              <a:gd name="connsiteY3" fmla="*/ 4607277 h 4607277"/>
              <a:gd name="connsiteX4" fmla="*/ 2109611 w 2949222"/>
              <a:gd name="connsiteY4" fmla="*/ 4571999 h 4607277"/>
              <a:gd name="connsiteX0" fmla="*/ 2109611 w 2949222"/>
              <a:gd name="connsiteY0" fmla="*/ 4571999 h 4571999"/>
              <a:gd name="connsiteX1" fmla="*/ 0 w 2949222"/>
              <a:gd name="connsiteY1" fmla="*/ 7055 h 4571999"/>
              <a:gd name="connsiteX2" fmla="*/ 2949222 w 2949222"/>
              <a:gd name="connsiteY2" fmla="*/ 0 h 4571999"/>
              <a:gd name="connsiteX3" fmla="*/ 2942166 w 2949222"/>
              <a:gd name="connsiteY3" fmla="*/ 4571999 h 4571999"/>
              <a:gd name="connsiteX4" fmla="*/ 2109611 w 2949222"/>
              <a:gd name="connsiteY4" fmla="*/ 4571999 h 45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9222" h="4571999">
                <a:moveTo>
                  <a:pt x="2109611" y="4571999"/>
                </a:moveTo>
                <a:lnTo>
                  <a:pt x="0" y="7055"/>
                </a:lnTo>
                <a:lnTo>
                  <a:pt x="2949222" y="0"/>
                </a:lnTo>
                <a:lnTo>
                  <a:pt x="2942166" y="4571999"/>
                </a:lnTo>
                <a:lnTo>
                  <a:pt x="2109611" y="4571999"/>
                </a:lnTo>
                <a:close/>
              </a:path>
            </a:pathLst>
          </a:custGeom>
          <a:solidFill>
            <a:srgbClr val="405B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6557817" y="6232772"/>
            <a:ext cx="2282241" cy="297677"/>
          </a:xfrm>
        </p:spPr>
        <p:txBody>
          <a:bodyPr lIns="0" rIns="0">
            <a:noAutofit/>
          </a:bodyPr>
          <a:lstStyle>
            <a:lvl1pPr marL="0" indent="0" algn="r">
              <a:lnSpc>
                <a:spcPct val="90000"/>
              </a:lnSpc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April 27, 2018</a:t>
            </a:r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833491" y="5864400"/>
            <a:ext cx="3006567" cy="350898"/>
          </a:xfrm>
        </p:spPr>
        <p:txBody>
          <a:bodyPr lIns="0" rIns="0">
            <a:noAutofit/>
          </a:bodyPr>
          <a:lstStyle>
            <a:lvl1pPr marL="0" indent="0" algn="r">
              <a:lnSpc>
                <a:spcPct val="80000"/>
              </a:lnSpc>
              <a:buNone/>
              <a:defRPr sz="2400">
                <a:solidFill>
                  <a:srgbClr val="042B4A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itle 14"/>
          <p:cNvSpPr>
            <a:spLocks noGrp="1"/>
          </p:cNvSpPr>
          <p:nvPr>
            <p:ph type="title"/>
          </p:nvPr>
        </p:nvSpPr>
        <p:spPr>
          <a:xfrm>
            <a:off x="457200" y="972490"/>
            <a:ext cx="6400800" cy="1141001"/>
          </a:xfrm>
        </p:spPr>
        <p:txBody>
          <a:bodyPr lIns="0" rIns="0" anchor="b" anchorCtr="0"/>
          <a:lstStyle>
            <a:lvl1pPr>
              <a:lnSpc>
                <a:spcPct val="80000"/>
              </a:lnSpc>
              <a:defRPr sz="5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457200" y="2192459"/>
            <a:ext cx="6597650" cy="746125"/>
          </a:xfrm>
        </p:spPr>
        <p:txBody>
          <a:bodyPr lIns="0" rIns="0">
            <a:noAutofit/>
          </a:bodyPr>
          <a:lstStyle>
            <a:lvl1pPr marL="0" indent="0">
              <a:lnSpc>
                <a:spcPct val="80000"/>
              </a:lnSpc>
              <a:buNone/>
              <a:defRPr sz="2800">
                <a:solidFill>
                  <a:srgbClr val="FCA71E"/>
                </a:solidFill>
              </a:defRPr>
            </a:lvl1pPr>
            <a:lvl2pPr marL="449262" indent="0">
              <a:buNone/>
              <a:defRPr sz="2800">
                <a:solidFill>
                  <a:srgbClr val="FFFFFF"/>
                </a:solidFill>
              </a:defRPr>
            </a:lvl2pPr>
            <a:lvl3pPr marL="862013" indent="0">
              <a:buNone/>
              <a:defRPr sz="2400">
                <a:solidFill>
                  <a:srgbClr val="FFFFFF"/>
                </a:solidFill>
              </a:defRPr>
            </a:lvl3pPr>
            <a:lvl4pPr marL="1317625" indent="0">
              <a:buNone/>
              <a:defRPr sz="2400">
                <a:solidFill>
                  <a:srgbClr val="FFFFFF"/>
                </a:solidFill>
              </a:defRPr>
            </a:lvl4pPr>
            <a:lvl5pPr marL="1714500" indent="0">
              <a:buNone/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2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" y="5423770"/>
            <a:ext cx="5553076" cy="1709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89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8229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286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214309" y="6359525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6"/>
          <p:cNvSpPr>
            <a:spLocks noGrp="1"/>
          </p:cNvSpPr>
          <p:nvPr>
            <p:ph sz="quarter" idx="11"/>
          </p:nvPr>
        </p:nvSpPr>
        <p:spPr>
          <a:xfrm>
            <a:off x="4781548" y="1446235"/>
            <a:ext cx="3903133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787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16"/>
          <p:cNvSpPr>
            <a:spLocks noGrp="1"/>
          </p:cNvSpPr>
          <p:nvPr>
            <p:ph sz="quarter" idx="11"/>
          </p:nvPr>
        </p:nvSpPr>
        <p:spPr>
          <a:xfrm>
            <a:off x="6085416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16"/>
          <p:cNvSpPr>
            <a:spLocks noGrp="1"/>
          </p:cNvSpPr>
          <p:nvPr>
            <p:ph sz="quarter" idx="12"/>
          </p:nvPr>
        </p:nvSpPr>
        <p:spPr>
          <a:xfrm>
            <a:off x="3276600" y="1446235"/>
            <a:ext cx="2601383" cy="4525963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6740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/>
          <p:cNvSpPr>
            <a:spLocks noGrp="1"/>
          </p:cNvSpPr>
          <p:nvPr>
            <p:ph sz="quarter" idx="10"/>
          </p:nvPr>
        </p:nvSpPr>
        <p:spPr>
          <a:xfrm>
            <a:off x="457200" y="1446236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/>
          </p:nvPr>
        </p:nvSpPr>
        <p:spPr>
          <a:xfrm>
            <a:off x="457200" y="3820583"/>
            <a:ext cx="3987800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Content Placeholder 16"/>
          <p:cNvSpPr>
            <a:spLocks noGrp="1"/>
          </p:cNvSpPr>
          <p:nvPr>
            <p:ph sz="quarter" idx="12"/>
          </p:nvPr>
        </p:nvSpPr>
        <p:spPr>
          <a:xfrm>
            <a:off x="4698999" y="1446236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16"/>
          <p:cNvSpPr>
            <a:spLocks noGrp="1"/>
          </p:cNvSpPr>
          <p:nvPr>
            <p:ph sz="quarter" idx="13"/>
          </p:nvPr>
        </p:nvSpPr>
        <p:spPr>
          <a:xfrm>
            <a:off x="4698999" y="3820583"/>
            <a:ext cx="3987799" cy="2152097"/>
          </a:xfr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183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5"/>
            <a:ext cx="3881968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61479"/>
            <a:ext cx="3881967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/>
          <p:cNvSpPr>
            <a:spLocks noGrp="1"/>
          </p:cNvSpPr>
          <p:nvPr>
            <p:ph type="body" idx="10"/>
          </p:nvPr>
        </p:nvSpPr>
        <p:spPr>
          <a:xfrm>
            <a:off x="4804832" y="1463065"/>
            <a:ext cx="3881967" cy="494851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Content Placeholder 3"/>
          <p:cNvSpPr>
            <a:spLocks noGrp="1"/>
          </p:cNvSpPr>
          <p:nvPr>
            <p:ph sz="half" idx="11"/>
          </p:nvPr>
        </p:nvSpPr>
        <p:spPr>
          <a:xfrm>
            <a:off x="4804833" y="2061479"/>
            <a:ext cx="3881966" cy="3910719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3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4434977" y="6356310"/>
            <a:ext cx="1692771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solidFill>
                <a:srgbClr val="042B4A"/>
              </a:solidFill>
              <a:latin typeface="+mn-lt"/>
              <a:cs typeface="Calibri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6127748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6127749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2"/>
          </p:nvPr>
        </p:nvSpPr>
        <p:spPr>
          <a:xfrm>
            <a:off x="3276600" y="1463064"/>
            <a:ext cx="2559051" cy="759435"/>
          </a:xfrm>
          <a:prstGeom prst="rect">
            <a:avLst/>
          </a:prstGeom>
          <a:solidFill>
            <a:srgbClr val="042B4A"/>
          </a:solidFill>
        </p:spPr>
        <p:txBody>
          <a:bodyPr tIns="0" bIns="45720" anchor="ctr" anchorCtr="0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3"/>
          </p:nvPr>
        </p:nvSpPr>
        <p:spPr>
          <a:xfrm>
            <a:off x="3276601" y="2328332"/>
            <a:ext cx="2559050" cy="3643865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33363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848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979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0017"/>
            <a:ext cx="9144000" cy="1227101"/>
          </a:xfrm>
          <a:prstGeom prst="rect">
            <a:avLst/>
          </a:prstGeom>
          <a:solidFill>
            <a:srgbClr val="152D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9614"/>
            <a:ext cx="7131050" cy="9543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90466" y="6358001"/>
            <a:ext cx="296333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000">
                <a:solidFill>
                  <a:srgbClr val="042B4A"/>
                </a:solidFill>
              </a:defRPr>
            </a:lvl1pPr>
          </a:lstStyle>
          <a:p>
            <a:fld id="{941BE8DD-6BA1-AD43-8321-0CEB068BCC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44623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MassHire Logo.png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70" y="6306354"/>
            <a:ext cx="660400" cy="41842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352636" y="6359525"/>
            <a:ext cx="3904779" cy="362076"/>
          </a:xfrm>
          <a:prstGeom prst="rect">
            <a:avLst/>
          </a:prstGeom>
          <a:noFill/>
        </p:spPr>
        <p:txBody>
          <a:bodyPr wrap="none" lIns="0" rIns="0" rtlCol="0" anchor="ctr" anchorCtr="0">
            <a:no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42B4A"/>
                </a:solidFill>
                <a:latin typeface="+mn-lt"/>
                <a:cs typeface="Calibri"/>
              </a:rPr>
              <a:t>MassHireMVWB.org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8406188" y="6483047"/>
            <a:ext cx="0" cy="148867"/>
          </a:xfrm>
          <a:prstGeom prst="line">
            <a:avLst/>
          </a:prstGeom>
          <a:ln w="12700" cmpd="sng">
            <a:solidFill>
              <a:srgbClr val="152D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0" y="6200016"/>
            <a:ext cx="9144000" cy="0"/>
          </a:xfrm>
          <a:prstGeom prst="line">
            <a:avLst/>
          </a:prstGeom>
          <a:ln w="12700" cmpd="sng">
            <a:solidFill>
              <a:srgbClr val="152D4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 userDrawn="1"/>
        </p:nvSpPr>
        <p:spPr>
          <a:xfrm>
            <a:off x="7926917" y="0"/>
            <a:ext cx="1217083" cy="1217083"/>
          </a:xfrm>
          <a:prstGeom prst="rect">
            <a:avLst/>
          </a:prstGeom>
          <a:solidFill>
            <a:srgbClr val="405B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 userDrawn="1"/>
        </p:nvSpPr>
        <p:spPr>
          <a:xfrm>
            <a:off x="7926917" y="2"/>
            <a:ext cx="739678" cy="1217082"/>
          </a:xfrm>
          <a:prstGeom prst="rtTriangle">
            <a:avLst/>
          </a:prstGeom>
          <a:solidFill>
            <a:srgbClr val="152D4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3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8" r:id="rId3"/>
    <p:sldLayoutId id="2147483650" r:id="rId4"/>
    <p:sldLayoutId id="2147483652" r:id="rId5"/>
    <p:sldLayoutId id="2147483659" r:id="rId6"/>
    <p:sldLayoutId id="2147483653" r:id="rId7"/>
    <p:sldLayoutId id="2147483660" r:id="rId8"/>
    <p:sldLayoutId id="2147483654" r:id="rId9"/>
    <p:sldLayoutId id="2147483663" r:id="rId10"/>
    <p:sldLayoutId id="2147483664" r:id="rId11"/>
    <p:sldLayoutId id="2147483656" r:id="rId12"/>
    <p:sldLayoutId id="2147483662" r:id="rId13"/>
    <p:sldLayoutId id="2147483661" r:id="rId14"/>
    <p:sldLayoutId id="2147483666" r:id="rId15"/>
    <p:sldLayoutId id="2147483667" r:id="rId16"/>
    <p:sldLayoutId id="2147483668" r:id="rId17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rgbClr val="FFFFFF"/>
          </a:solidFill>
          <a:latin typeface="+mj-lt"/>
          <a:ea typeface="+mj-ea"/>
          <a:cs typeface="Calibri"/>
        </a:defRPr>
      </a:lvl1pPr>
    </p:titleStyle>
    <p:bodyStyle>
      <a:lvl1pPr marL="285750" indent="-285750" algn="l" defTabSz="457200" rtl="0" eaLnBrk="1" latinLnBrk="0" hangingPunct="1">
        <a:lnSpc>
          <a:spcPct val="90000"/>
        </a:lnSpc>
        <a:spcBef>
          <a:spcPts val="1800"/>
        </a:spcBef>
        <a:buClr>
          <a:srgbClr val="405B76"/>
        </a:buClr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36600" indent="-287338" algn="l" defTabSz="457200" rtl="0" eaLnBrk="1" latinLnBrk="0" hangingPunct="1">
        <a:lnSpc>
          <a:spcPct val="90000"/>
        </a:lnSpc>
        <a:spcBef>
          <a:spcPts val="900"/>
        </a:spcBef>
        <a:buClr>
          <a:srgbClr val="405B76"/>
        </a:buClr>
        <a:buFont typeface="Lucida Grande"/>
        <a:buChar char="–"/>
        <a:tabLst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90613" indent="-228600" algn="l" defTabSz="457200" rtl="0" eaLnBrk="1" latinLnBrk="0" hangingPunct="1">
        <a:lnSpc>
          <a:spcPct val="90000"/>
        </a:lnSpc>
        <a:spcBef>
          <a:spcPts val="900"/>
        </a:spcBef>
        <a:buClr>
          <a:srgbClr val="405B76"/>
        </a:buClr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543050" indent="-225425" algn="l" defTabSz="457200" rtl="0" eaLnBrk="1" latinLnBrk="0" hangingPunct="1">
        <a:lnSpc>
          <a:spcPct val="90000"/>
        </a:lnSpc>
        <a:spcBef>
          <a:spcPts val="900"/>
        </a:spcBef>
        <a:buClr>
          <a:srgbClr val="405B76"/>
        </a:buClr>
        <a:buFont typeface="Lucida Grande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943100" indent="-228600" algn="l" defTabSz="457200" rtl="0" eaLnBrk="1" latinLnBrk="0" hangingPunct="1">
        <a:lnSpc>
          <a:spcPct val="90000"/>
        </a:lnSpc>
        <a:spcBef>
          <a:spcPts val="900"/>
        </a:spcBef>
        <a:buClr>
          <a:srgbClr val="405B76"/>
        </a:buClr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service-details/massworkforce-wioa-youth-policy-issuanc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hiremvwb.org/about/governance-downloads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dol.gov/agencies/eta/WIOA" TargetMode="External"/><Relationship Id="rId5" Type="http://schemas.openxmlformats.org/officeDocument/2006/relationships/hyperlink" Target="https://www.dol.gov/agencies/eta/youth" TargetMode="External"/><Relationship Id="rId4" Type="http://schemas.openxmlformats.org/officeDocument/2006/relationships/hyperlink" Target="https://www.mass.gov/service-details/massworkforce-wioa-youth-policy-issuances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aseripais@masshiremvwb.org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104" y="1971602"/>
            <a:ext cx="7223295" cy="1141001"/>
          </a:xfrm>
        </p:spPr>
        <p:txBody>
          <a:bodyPr/>
          <a:lstStyle/>
          <a:p>
            <a:r>
              <a:rPr lang="en-US" i="1" dirty="0"/>
              <a:t>Workforce Innovation &amp; Opportunity Act (WIOA)</a:t>
            </a:r>
            <a:br>
              <a:rPr lang="en-US" i="1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sz="4400" dirty="0"/>
              <a:t>Youth Programs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549105" y="3221596"/>
            <a:ext cx="6597650" cy="11410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Request for Proposals Bidders Conference</a:t>
            </a:r>
            <a:br>
              <a:rPr lang="en-US" dirty="0"/>
            </a:br>
            <a:r>
              <a:rPr lang="en-US" dirty="0"/>
              <a:t>April 9, 2025</a:t>
            </a:r>
            <a:endParaRPr lang="en-US" dirty="0">
              <a:cs typeface="Calibri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028A74D-6106-459B-8CC4-A1EA20C4FF61}"/>
              </a:ext>
            </a:extLst>
          </p:cNvPr>
          <p:cNvSpPr txBox="1">
            <a:spLocks/>
          </p:cNvSpPr>
          <p:nvPr/>
        </p:nvSpPr>
        <p:spPr>
          <a:xfrm>
            <a:off x="450680" y="4763814"/>
            <a:ext cx="6597650" cy="74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5750" indent="-285750" algn="l" defTabSz="457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rgbClr val="405B76"/>
              </a:buClr>
              <a:buFont typeface="Arial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36600" indent="-287338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rgbClr val="405B76"/>
              </a:buClr>
              <a:buFont typeface="Lucida Grande"/>
              <a:buChar char="–"/>
              <a:tabLst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90613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rgbClr val="405B76"/>
              </a:buClr>
              <a:buFont typeface="Arial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543050" indent="-225425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rgbClr val="405B76"/>
              </a:buClr>
              <a:buFont typeface="Lucida Grande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943100" indent="-228600" algn="l" defTabSz="457200" rtl="0" eaLnBrk="1" latinLnBrk="0" hangingPunct="1">
              <a:lnSpc>
                <a:spcPct val="90000"/>
              </a:lnSpc>
              <a:spcBef>
                <a:spcPts val="900"/>
              </a:spcBef>
              <a:buClr>
                <a:srgbClr val="405B76"/>
              </a:buClr>
              <a:buFont typeface="Arial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/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715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213230" y="286080"/>
            <a:ext cx="6715759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5" dirty="0"/>
              <a:t>O</a:t>
            </a:r>
            <a:r>
              <a:rPr sz="2850" spc="5" dirty="0"/>
              <a:t>UT</a:t>
            </a:r>
            <a:r>
              <a:rPr sz="3600" spc="5" dirty="0"/>
              <a:t>-</a:t>
            </a:r>
            <a:r>
              <a:rPr sz="2850" spc="5" dirty="0"/>
              <a:t>OF</a:t>
            </a:r>
            <a:r>
              <a:rPr sz="3600" spc="5" dirty="0"/>
              <a:t>-S</a:t>
            </a:r>
            <a:r>
              <a:rPr sz="2850" spc="5" dirty="0"/>
              <a:t>CHOOL </a:t>
            </a:r>
            <a:r>
              <a:rPr sz="3600" spc="-15" dirty="0"/>
              <a:t>Y</a:t>
            </a:r>
            <a:r>
              <a:rPr sz="2850" spc="-15" dirty="0"/>
              <a:t>OUTH </a:t>
            </a:r>
            <a:r>
              <a:rPr sz="3600" spc="5" dirty="0"/>
              <a:t>E</a:t>
            </a:r>
            <a:r>
              <a:rPr sz="2850" spc="5" dirty="0"/>
              <a:t>LIGIBILITY</a:t>
            </a:r>
            <a:r>
              <a:rPr sz="2850" spc="180" dirty="0"/>
              <a:t> </a:t>
            </a:r>
            <a:r>
              <a:rPr sz="2400" spc="-25" dirty="0"/>
              <a:t>(</a:t>
            </a:r>
            <a:r>
              <a:rPr sz="1900" spc="-25" dirty="0"/>
              <a:t>CONT</a:t>
            </a:r>
            <a:r>
              <a:rPr sz="2400" spc="-25" dirty="0"/>
              <a:t>.)</a:t>
            </a:r>
            <a:endParaRPr sz="2400" dirty="0"/>
          </a:p>
        </p:txBody>
      </p:sp>
      <p:sp>
        <p:nvSpPr>
          <p:cNvPr id="10" name="object 10"/>
          <p:cNvSpPr txBox="1"/>
          <p:nvPr/>
        </p:nvSpPr>
        <p:spPr>
          <a:xfrm>
            <a:off x="8545405" y="6475666"/>
            <a:ext cx="1536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solidFill>
                  <a:srgbClr val="042B4A"/>
                </a:solidFill>
                <a:latin typeface="Calibri"/>
                <a:cs typeface="Calibri"/>
              </a:rPr>
              <a:t>10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890" y="1249679"/>
            <a:ext cx="8891751" cy="5298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0375" algn="just">
              <a:lnSpc>
                <a:spcPct val="100000"/>
              </a:lnSpc>
              <a:buClr>
                <a:srgbClr val="405B76"/>
              </a:buClr>
              <a:buAutoNum type="arabicPeriod" startAt="7"/>
              <a:tabLst>
                <a:tab pos="356235" algn="l"/>
              </a:tabLst>
            </a:pP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individual with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disability</a:t>
            </a:r>
            <a:endParaRPr sz="1800" dirty="0">
              <a:latin typeface="Calibri"/>
              <a:cs typeface="Calibri"/>
            </a:endParaRPr>
          </a:p>
          <a:p>
            <a:pPr marL="460375" marR="429895">
              <a:lnSpc>
                <a:spcPct val="100000"/>
              </a:lnSpc>
              <a:spcBef>
                <a:spcPts val="900"/>
              </a:spcBef>
              <a:buAutoNum type="arabicPeriod" startAt="7"/>
              <a:tabLst>
                <a:tab pos="23876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HS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Grad/HiSET Recipient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who is </a:t>
            </a:r>
            <a:r>
              <a:rPr sz="1800" b="1" i="1" u="heavy" spc="-5" dirty="0">
                <a:solidFill>
                  <a:srgbClr val="032B4A"/>
                </a:solidFill>
                <a:latin typeface="Calibri"/>
                <a:cs typeface="Calibri"/>
              </a:rPr>
              <a:t>low-income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1800" b="1" dirty="0">
                <a:solidFill>
                  <a:srgbClr val="032B4A"/>
                </a:solidFill>
                <a:latin typeface="Calibri"/>
                <a:cs typeface="Calibri"/>
              </a:rPr>
              <a:t>basic skills </a:t>
            </a:r>
            <a:r>
              <a:rPr sz="1800" b="1" spc="-5" dirty="0">
                <a:solidFill>
                  <a:srgbClr val="032B4A"/>
                </a:solidFill>
                <a:latin typeface="Calibri"/>
                <a:cs typeface="Calibri"/>
              </a:rPr>
              <a:t>deficient </a:t>
            </a:r>
            <a:r>
              <a:rPr sz="1800" b="1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1800" b="1" spc="-5" dirty="0">
                <a:solidFill>
                  <a:srgbClr val="032B4A"/>
                </a:solidFill>
                <a:latin typeface="Calibri"/>
                <a:cs typeface="Calibri"/>
              </a:rPr>
              <a:t>English  language </a:t>
            </a:r>
            <a:r>
              <a:rPr sz="1800" b="1" dirty="0">
                <a:solidFill>
                  <a:srgbClr val="032B4A"/>
                </a:solidFill>
                <a:latin typeface="Calibri"/>
                <a:cs typeface="Calibri"/>
              </a:rPr>
              <a:t>learner</a:t>
            </a:r>
            <a:r>
              <a:rPr sz="1800" b="1" spc="-1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32B4A"/>
                </a:solidFill>
                <a:latin typeface="Calibri"/>
                <a:cs typeface="Calibri"/>
              </a:rPr>
              <a:t>:</a:t>
            </a:r>
            <a:endParaRPr sz="1800" dirty="0">
              <a:latin typeface="Calibri"/>
              <a:cs typeface="Calibri"/>
            </a:endParaRPr>
          </a:p>
          <a:p>
            <a:pPr marL="460375" marR="5080" lvl="1">
              <a:lnSpc>
                <a:spcPts val="1939"/>
              </a:lnSpc>
              <a:spcBef>
                <a:spcPts val="930"/>
              </a:spcBef>
              <a:buAutoNum type="alphaLcPeriod"/>
              <a:tabLst>
                <a:tab pos="736600" algn="l"/>
                <a:tab pos="737235" algn="l"/>
              </a:tabLst>
            </a:pPr>
            <a:r>
              <a:rPr lang="en-US" sz="1800" spc="-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032B4A"/>
                </a:solidFill>
                <a:latin typeface="Calibri"/>
                <a:cs typeface="Calibri"/>
              </a:rPr>
              <a:t>At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below 8.9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grade level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reading/writing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lang="en-US" sz="1800" spc="-5" dirty="0">
                <a:solidFill>
                  <a:srgbClr val="032B4A"/>
                </a:solidFill>
                <a:latin typeface="Calibri"/>
                <a:cs typeface="Calibri"/>
              </a:rPr>
              <a:t>computing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 skills on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generally  accepted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standardized test;</a:t>
            </a:r>
            <a:r>
              <a:rPr sz="1800" spc="7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</a:t>
            </a:r>
            <a:endParaRPr sz="1800" dirty="0">
              <a:latin typeface="Calibri"/>
              <a:cs typeface="Calibri"/>
            </a:endParaRPr>
          </a:p>
          <a:p>
            <a:pPr marL="460375" marR="291465" lvl="1">
              <a:lnSpc>
                <a:spcPts val="1939"/>
              </a:lnSpc>
              <a:spcBef>
                <a:spcPts val="900"/>
              </a:spcBef>
              <a:buClr>
                <a:srgbClr val="405B76"/>
              </a:buClr>
              <a:tabLst>
                <a:tab pos="756285" algn="l"/>
                <a:tab pos="756920" algn="l"/>
              </a:tabLst>
            </a:pPr>
            <a:r>
              <a:rPr lang="en-US" sz="1800" spc="-5" dirty="0">
                <a:solidFill>
                  <a:srgbClr val="032B4A"/>
                </a:solidFill>
                <a:latin typeface="Calibri"/>
                <a:cs typeface="Calibri"/>
              </a:rPr>
              <a:t>b.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Unable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to compute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solve problems,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read, write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speak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English at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level  necessary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function on the job, in the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family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in</a:t>
            </a:r>
            <a:r>
              <a:rPr sz="1800" spc="13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society</a:t>
            </a:r>
            <a:endParaRPr sz="1800" dirty="0">
              <a:latin typeface="Times New Roman"/>
              <a:cs typeface="Times New Roman"/>
            </a:endParaRPr>
          </a:p>
          <a:p>
            <a:pPr marL="460375" lvl="1">
              <a:lnSpc>
                <a:spcPct val="100000"/>
              </a:lnSpc>
              <a:spcBef>
                <a:spcPts val="5"/>
              </a:spcBef>
              <a:buAutoNum type="alphaLcPeriod"/>
            </a:pPr>
            <a:endParaRPr sz="1450" dirty="0">
              <a:latin typeface="Times New Roman"/>
              <a:cs typeface="Times New Roman"/>
            </a:endParaRPr>
          </a:p>
          <a:p>
            <a:pPr marL="460375" marR="93345" algn="just">
              <a:lnSpc>
                <a:spcPts val="1939"/>
              </a:lnSpc>
              <a:buAutoNum type="arabicPeriod" startAt="7"/>
              <a:tabLst>
                <a:tab pos="294005" algn="l"/>
              </a:tabLst>
            </a:pPr>
            <a:r>
              <a:rPr sz="1800" b="1" i="1" u="heavy" spc="-5" dirty="0">
                <a:solidFill>
                  <a:srgbClr val="032B4A"/>
                </a:solidFill>
                <a:latin typeface="Calibri"/>
                <a:cs typeface="Calibri"/>
              </a:rPr>
              <a:t>Low-income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individual who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requires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additional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assistance to enter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complete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an 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educational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program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to secure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hold employment.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Local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definitions of this barrier  include:</a:t>
            </a:r>
            <a:endParaRPr lang="en-US" sz="1200" spc="-5" dirty="0">
              <a:solidFill>
                <a:srgbClr val="032B4A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pPr marL="460375" marR="93345" lvl="1" algn="just">
              <a:lnSpc>
                <a:spcPts val="1939"/>
              </a:lnSpc>
              <a:tabLst>
                <a:tab pos="294005" algn="l"/>
              </a:tabLst>
            </a:pP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(</a:t>
            </a:r>
            <a:r>
              <a:rPr lang="en-US" sz="1200" dirty="0" err="1">
                <a:solidFill>
                  <a:schemeClr val="tx2"/>
                </a:solidFill>
                <a:latin typeface="Calibri"/>
                <a:cs typeface="Calibri"/>
              </a:rPr>
              <a:t>i</a:t>
            </a: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)	A limited work history (less than 4 months in the past year) or no work experience;</a:t>
            </a:r>
          </a:p>
          <a:p>
            <a:pPr marL="460375" marR="93345" lvl="1" algn="just">
              <a:lnSpc>
                <a:spcPts val="1939"/>
              </a:lnSpc>
              <a:tabLst>
                <a:tab pos="294005" algn="l"/>
              </a:tabLst>
            </a:pP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(ii)	Involvement with any State agency providing special services, support or oversight to the youth or to the youth’s immediate family;</a:t>
            </a:r>
          </a:p>
          <a:p>
            <a:pPr marL="460375" marR="93345" lvl="1" algn="just">
              <a:lnSpc>
                <a:spcPts val="1939"/>
              </a:lnSpc>
              <a:tabLst>
                <a:tab pos="294005" algn="l"/>
              </a:tabLst>
            </a:pP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(iii)	Residency in a Designated Census Tract Poverty Area;</a:t>
            </a:r>
          </a:p>
          <a:p>
            <a:pPr marL="460375" marR="93345" lvl="1" algn="just">
              <a:lnSpc>
                <a:spcPts val="1939"/>
              </a:lnSpc>
              <a:tabLst>
                <a:tab pos="294005" algn="l"/>
              </a:tabLst>
            </a:pP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(iv)	A non-traditional household member i.e.: a single parent household, or with an unofficial guardian, or with a grandparent, or with a maternal or paternal domestic partners, etc.;</a:t>
            </a:r>
          </a:p>
          <a:p>
            <a:pPr marL="460375" marR="93345" lvl="1" algn="just">
              <a:lnSpc>
                <a:spcPts val="1939"/>
              </a:lnSpc>
              <a:tabLst>
                <a:tab pos="294005" algn="l"/>
              </a:tabLst>
            </a:pP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(v)	Residency in public housing or Section 8 subsidized housing;</a:t>
            </a:r>
          </a:p>
          <a:p>
            <a:pPr marL="460375" marR="93345" lvl="1" algn="just">
              <a:lnSpc>
                <a:spcPts val="1939"/>
              </a:lnSpc>
              <a:tabLst>
                <a:tab pos="294005" algn="l"/>
              </a:tabLst>
            </a:pPr>
            <a:r>
              <a:rPr lang="en-US" sz="1200" dirty="0">
                <a:solidFill>
                  <a:schemeClr val="tx2"/>
                </a:solidFill>
                <a:latin typeface="Calibri"/>
                <a:cs typeface="Calibri"/>
              </a:rPr>
              <a:t>(vi)	Less than a 2.0 GPA while in school.</a:t>
            </a:r>
          </a:p>
          <a:p>
            <a:pPr marL="12700" marR="93345" algn="just">
              <a:lnSpc>
                <a:spcPts val="1939"/>
              </a:lnSpc>
              <a:tabLst>
                <a:tab pos="294005" algn="l"/>
              </a:tabLst>
            </a:pPr>
            <a:endParaRPr sz="1800" dirty="0">
              <a:highlight>
                <a:srgbClr val="FFFF00"/>
              </a:highlight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713832" y="299209"/>
            <a:ext cx="535876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In-School </a:t>
            </a:r>
            <a:r>
              <a:rPr sz="4000" spc="-70" dirty="0"/>
              <a:t>Youth</a:t>
            </a:r>
            <a:r>
              <a:rPr sz="4000" spc="-45" dirty="0"/>
              <a:t> </a:t>
            </a:r>
            <a:r>
              <a:rPr sz="4000" spc="-5" dirty="0"/>
              <a:t>Eligibility</a:t>
            </a:r>
            <a:endParaRPr sz="40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45108"/>
            <a:ext cx="8376284" cy="4832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US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Citizenship/Work</a:t>
            </a:r>
            <a:r>
              <a:rPr lang="en-US" sz="2400" spc="-4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Eligible</a:t>
            </a:r>
            <a:endParaRPr lang="en-US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Selective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Service</a:t>
            </a:r>
            <a:r>
              <a:rPr lang="en-US" sz="2400" spc="-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Compliance</a:t>
            </a:r>
            <a:endParaRPr lang="en-US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Attending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School AND 16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–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21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years</a:t>
            </a:r>
            <a:r>
              <a:rPr lang="en-US" sz="2400" spc="-1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old</a:t>
            </a:r>
            <a:endParaRPr lang="en-US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u="sng" dirty="0">
                <a:solidFill>
                  <a:srgbClr val="032B4A"/>
                </a:solidFill>
                <a:latin typeface="Calibri"/>
                <a:cs typeface="Calibri"/>
              </a:rPr>
              <a:t>Low </a:t>
            </a:r>
            <a:r>
              <a:rPr lang="en-US" sz="2400" b="1" u="sng" spc="-5" dirty="0">
                <a:solidFill>
                  <a:srgbClr val="032B4A"/>
                </a:solidFill>
                <a:latin typeface="Calibri"/>
                <a:cs typeface="Calibri"/>
              </a:rPr>
              <a:t>Income</a:t>
            </a:r>
            <a:r>
              <a:rPr lang="en-US" sz="2400" b="1" u="sng" spc="-1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b="1" spc="-5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endParaRPr lang="en-US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One or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more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the</a:t>
            </a:r>
            <a:r>
              <a:rPr lang="en-US" sz="2400" spc="-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following:</a:t>
            </a:r>
            <a:endParaRPr lang="en-US" sz="24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AutoNum type="arabicPeriod"/>
              <a:tabLst>
                <a:tab pos="8128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Basic skills</a:t>
            </a:r>
            <a:r>
              <a:rPr lang="en-US" sz="2400" spc="-9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deficient</a:t>
            </a:r>
            <a:endParaRPr lang="en-US" sz="24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AutoNum type="arabicPeriod"/>
              <a:tabLst>
                <a:tab pos="8128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English language</a:t>
            </a:r>
            <a:r>
              <a:rPr lang="en-US" sz="2400" spc="-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learner</a:t>
            </a:r>
            <a:endParaRPr lang="en-US" sz="24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AutoNum type="arabicPeriod"/>
              <a:tabLst>
                <a:tab pos="812800" algn="l"/>
              </a:tabLst>
            </a:pP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An</a:t>
            </a:r>
            <a:r>
              <a:rPr lang="en-US" sz="2400" spc="-8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offender</a:t>
            </a:r>
            <a:endParaRPr lang="en-US" sz="24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AutoNum type="arabicPeriod"/>
              <a:tabLst>
                <a:tab pos="8128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Homeless individual,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homeless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child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youth,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a</a:t>
            </a:r>
            <a:r>
              <a:rPr lang="en-US" sz="2400" spc="-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runaway</a:t>
            </a:r>
            <a:endParaRPr lang="en-US" sz="24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buAutoNum type="arabicPeriod"/>
              <a:tabLst>
                <a:tab pos="812800" algn="l"/>
              </a:tabLst>
            </a:pP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lang="en-US" sz="2400" spc="-20" dirty="0">
                <a:solidFill>
                  <a:srgbClr val="032B4A"/>
                </a:solidFill>
                <a:latin typeface="Calibri"/>
                <a:cs typeface="Calibri"/>
              </a:rPr>
              <a:t>foster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care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 has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aged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out of </a:t>
            </a:r>
            <a:r>
              <a:rPr lang="en-US" sz="2400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lang="en-US" sz="2400" spc="-20" dirty="0">
                <a:solidFill>
                  <a:srgbClr val="032B4A"/>
                </a:solidFill>
                <a:latin typeface="Calibri"/>
                <a:cs typeface="Calibri"/>
              </a:rPr>
              <a:t>foster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care</a:t>
            </a:r>
            <a:r>
              <a:rPr lang="en-US" sz="2400" spc="1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25" dirty="0">
                <a:solidFill>
                  <a:srgbClr val="032B4A"/>
                </a:solidFill>
                <a:latin typeface="Calibri"/>
                <a:cs typeface="Calibri"/>
              </a:rPr>
              <a:t>system</a:t>
            </a:r>
            <a:endParaRPr lang="en-US"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buClr>
                <a:srgbClr val="405B76"/>
              </a:buClr>
              <a:tabLst>
                <a:tab pos="354965" algn="l"/>
                <a:tab pos="355600" algn="l"/>
              </a:tabLst>
            </a:pPr>
            <a:endParaRPr lang="en-US" sz="2400" b="1" u="heavy" spc="-125" dirty="0">
              <a:solidFill>
                <a:srgbClr val="032B4A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28A2-7646-BDDF-A105-FB4AE513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8986"/>
            <a:ext cx="8686800" cy="954348"/>
          </a:xfrm>
        </p:spPr>
        <p:txBody>
          <a:bodyPr/>
          <a:lstStyle/>
          <a:p>
            <a:r>
              <a:rPr lang="en-US" dirty="0"/>
              <a:t>In-School Youth Eligibility </a:t>
            </a:r>
            <a:r>
              <a:rPr lang="en-US" sz="3500" dirty="0"/>
              <a:t>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2F3EE-A6AE-1766-2BE5-F1F3582EB7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13130" indent="-351790">
              <a:lnSpc>
                <a:spcPct val="100000"/>
              </a:lnSpc>
              <a:buAutoNum type="arabicPeriod" startAt="6"/>
              <a:tabLst>
                <a:tab pos="913765" algn="l"/>
              </a:tabLst>
            </a:pP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Pregnant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parenting</a:t>
            </a:r>
            <a:endParaRPr lang="en-US" sz="2400" dirty="0">
              <a:latin typeface="Calibri"/>
              <a:cs typeface="Calibri"/>
            </a:endParaRPr>
          </a:p>
          <a:p>
            <a:pPr marL="913130" indent="-351790">
              <a:lnSpc>
                <a:spcPct val="100000"/>
              </a:lnSpc>
              <a:spcBef>
                <a:spcPts val="670"/>
              </a:spcBef>
              <a:buAutoNum type="arabicPeriod" startAt="6"/>
              <a:tabLst>
                <a:tab pos="913765" algn="l"/>
              </a:tabLst>
            </a:pP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Individual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with a</a:t>
            </a:r>
            <a:r>
              <a:rPr lang="en-US" sz="2400" spc="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Disability</a:t>
            </a:r>
            <a:endParaRPr lang="en-US" sz="2400" dirty="0">
              <a:latin typeface="Calibri"/>
              <a:cs typeface="Calibri"/>
            </a:endParaRPr>
          </a:p>
          <a:p>
            <a:pPr marL="913130" indent="-351790">
              <a:lnSpc>
                <a:spcPct val="100000"/>
              </a:lnSpc>
              <a:spcBef>
                <a:spcPts val="670"/>
              </a:spcBef>
              <a:buAutoNum type="arabicPeriod" startAt="6"/>
              <a:tabLst>
                <a:tab pos="913765" algn="l"/>
              </a:tabLst>
            </a:pP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Requires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additional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assistance to enter</a:t>
            </a:r>
            <a:r>
              <a:rPr lang="en-US" sz="2400" spc="1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complete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educational </a:t>
            </a:r>
            <a:r>
              <a:rPr lang="en-US" sz="2400" spc="-20" dirty="0">
                <a:solidFill>
                  <a:srgbClr val="032B4A"/>
                </a:solidFill>
                <a:latin typeface="Calibri"/>
                <a:cs typeface="Calibri"/>
              </a:rPr>
              <a:t>program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lang="en-US" sz="24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secure </a:t>
            </a:r>
            <a:r>
              <a:rPr lang="en-US" sz="24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lang="en-US" sz="2400" spc="-10" dirty="0">
                <a:solidFill>
                  <a:srgbClr val="032B4A"/>
                </a:solidFill>
                <a:latin typeface="Calibri"/>
                <a:cs typeface="Calibri"/>
              </a:rPr>
              <a:t>hold  employment</a:t>
            </a:r>
            <a:endParaRPr lang="en-US" sz="2400" dirty="0">
              <a:latin typeface="Calibri"/>
              <a:cs typeface="Calibri"/>
            </a:endParaRPr>
          </a:p>
          <a:p>
            <a:pPr marL="1475740">
              <a:lnSpc>
                <a:spcPct val="100000"/>
              </a:lnSpc>
              <a:spcBef>
                <a:spcPts val="635"/>
              </a:spcBef>
            </a:pPr>
            <a:r>
              <a:rPr lang="en-US" sz="2400" i="1" spc="-5" dirty="0">
                <a:solidFill>
                  <a:srgbClr val="032B4A"/>
                </a:solidFill>
                <a:latin typeface="Calibri"/>
                <a:cs typeface="Calibri"/>
              </a:rPr>
              <a:t>Local </a:t>
            </a:r>
            <a:r>
              <a:rPr lang="en-US" sz="2400" i="1" dirty="0">
                <a:solidFill>
                  <a:srgbClr val="032B4A"/>
                </a:solidFill>
                <a:latin typeface="Calibri"/>
                <a:cs typeface="Calibri"/>
              </a:rPr>
              <a:t>definitions of </a:t>
            </a:r>
            <a:r>
              <a:rPr lang="en-US" sz="2400" i="1" spc="-5" dirty="0">
                <a:solidFill>
                  <a:srgbClr val="032B4A"/>
                </a:solidFill>
                <a:latin typeface="Calibri"/>
                <a:cs typeface="Calibri"/>
              </a:rPr>
              <a:t>this </a:t>
            </a:r>
            <a:r>
              <a:rPr lang="en-US" sz="2400" i="1" dirty="0">
                <a:solidFill>
                  <a:srgbClr val="032B4A"/>
                </a:solidFill>
                <a:latin typeface="Calibri"/>
                <a:cs typeface="Calibri"/>
              </a:rPr>
              <a:t>barrier</a:t>
            </a:r>
            <a:r>
              <a:rPr lang="en-US" sz="2400" i="1" spc="-8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400" i="1" dirty="0">
                <a:solidFill>
                  <a:srgbClr val="032B4A"/>
                </a:solidFill>
                <a:latin typeface="Calibri"/>
                <a:cs typeface="Calibri"/>
              </a:rPr>
              <a:t>include:</a:t>
            </a:r>
            <a:endParaRPr lang="en-US" sz="2400" dirty="0">
              <a:latin typeface="Calibri"/>
              <a:cs typeface="Calibri"/>
            </a:endParaRPr>
          </a:p>
          <a:p>
            <a:pPr marL="1475740" lvl="1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1778000" algn="l"/>
              </a:tabLst>
            </a:pPr>
            <a:r>
              <a:rPr lang="en-US" sz="1400" i="1" spc="-5" dirty="0">
                <a:solidFill>
                  <a:srgbClr val="032B4A"/>
                </a:solidFill>
                <a:latin typeface="Calibri"/>
                <a:cs typeface="Calibri"/>
              </a:rPr>
              <a:t>(i)	A limited work history (less than 4 months in the past year) or no work experience;</a:t>
            </a:r>
          </a:p>
          <a:p>
            <a:pPr marL="1475740" lvl="1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1778000" algn="l"/>
              </a:tabLst>
            </a:pPr>
            <a:r>
              <a:rPr lang="en-US" sz="1400" i="1" spc="-5" dirty="0">
                <a:solidFill>
                  <a:srgbClr val="032B4A"/>
                </a:solidFill>
                <a:latin typeface="Calibri"/>
                <a:cs typeface="Calibri"/>
              </a:rPr>
              <a:t>(ii)	Involvement with any State agency providing special services, support or oversight to the youth or to the youth’s immediate family;</a:t>
            </a:r>
          </a:p>
          <a:p>
            <a:pPr marL="1475740" lvl="1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1778000" algn="l"/>
              </a:tabLst>
            </a:pPr>
            <a:r>
              <a:rPr lang="en-US" sz="1400" i="1" spc="-5" dirty="0">
                <a:solidFill>
                  <a:srgbClr val="032B4A"/>
                </a:solidFill>
                <a:latin typeface="Calibri"/>
                <a:cs typeface="Calibri"/>
              </a:rPr>
              <a:t>(iii)	Residency in a Designated Census Tract Poverty Area;</a:t>
            </a:r>
          </a:p>
          <a:p>
            <a:pPr marL="1475740" lvl="1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1778000" algn="l"/>
              </a:tabLst>
            </a:pPr>
            <a:r>
              <a:rPr lang="en-US" sz="1400" i="1" spc="-5" dirty="0">
                <a:solidFill>
                  <a:srgbClr val="032B4A"/>
                </a:solidFill>
                <a:latin typeface="Calibri"/>
                <a:cs typeface="Calibri"/>
              </a:rPr>
              <a:t>(iv)	A non-traditional household member i.e.: a single parent household, or with an unofficial guardian, or with a grandparent, or with a maternal or paternal domestic partners, etc.;</a:t>
            </a:r>
          </a:p>
          <a:p>
            <a:pPr marL="1475740" lvl="1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1778000" algn="l"/>
              </a:tabLst>
            </a:pPr>
            <a:r>
              <a:rPr lang="en-US" sz="1400" i="1" spc="-5" dirty="0">
                <a:solidFill>
                  <a:srgbClr val="032B4A"/>
                </a:solidFill>
                <a:latin typeface="Calibri"/>
                <a:cs typeface="Calibri"/>
              </a:rPr>
              <a:t>(v)	Residency in public housing or Section 8 subsidized housing;</a:t>
            </a:r>
          </a:p>
          <a:p>
            <a:pPr marL="1475740" lvl="1">
              <a:lnSpc>
                <a:spcPct val="100000"/>
              </a:lnSpc>
              <a:spcBef>
                <a:spcPts val="610"/>
              </a:spcBef>
              <a:buAutoNum type="alphaLcPeriod"/>
              <a:tabLst>
                <a:tab pos="1778000" algn="l"/>
              </a:tabLst>
            </a:pPr>
            <a:r>
              <a:rPr lang="en-US" sz="1400" i="1" spc="-5" dirty="0">
                <a:solidFill>
                  <a:srgbClr val="032B4A"/>
                </a:solidFill>
                <a:latin typeface="Calibri"/>
                <a:cs typeface="Calibri"/>
              </a:rPr>
              <a:t>(vi)	Less than a 2.0 GPA while in school.</a:t>
            </a:r>
          </a:p>
          <a:p>
            <a:pPr marL="732790" indent="0">
              <a:spcBef>
                <a:spcPts val="610"/>
              </a:spcBef>
              <a:buNone/>
              <a:tabLst>
                <a:tab pos="1778000" algn="l"/>
              </a:tabLst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D88641-D4CA-A62F-676C-D4F1372677F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45"/>
              </a:lnSpc>
            </a:pPr>
            <a:r>
              <a:rPr lang="en-US" spc="-5"/>
              <a:t>MassHireGreaterLowell.com</a:t>
            </a:r>
            <a:endParaRPr lang="en-US" spc="-5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3F0108-15B4-D362-D774-6583841853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lang="en-US" spc="-5" smtClean="0"/>
              <a:t>12</a:t>
            </a:fld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2539408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19099" y="286080"/>
            <a:ext cx="620585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/>
              <a:t>Eligibility </a:t>
            </a:r>
            <a:r>
              <a:rPr sz="3600" spc="-10" dirty="0"/>
              <a:t>Source</a:t>
            </a:r>
            <a:r>
              <a:rPr sz="3600" spc="25" dirty="0"/>
              <a:t> </a:t>
            </a:r>
            <a:r>
              <a:rPr sz="3600" spc="-15" dirty="0"/>
              <a:t>Documentation</a:t>
            </a:r>
            <a:endParaRPr sz="36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614423"/>
            <a:ext cx="8917940" cy="41088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Documentation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is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necessary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support WIOA </a:t>
            </a:r>
            <a:r>
              <a:rPr sz="2000" spc="-30" dirty="0">
                <a:solidFill>
                  <a:srgbClr val="032B4A"/>
                </a:solidFill>
                <a:latin typeface="Calibri"/>
                <a:cs typeface="Calibri"/>
              </a:rPr>
              <a:t>Youth</a:t>
            </a:r>
            <a:r>
              <a:rPr sz="2000" spc="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eligibility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05B76"/>
              </a:buClr>
              <a:buFont typeface="Arial"/>
              <a:buChar char="•"/>
            </a:pPr>
            <a:endParaRPr sz="2900" dirty="0">
              <a:latin typeface="Times New Roman"/>
              <a:cs typeface="Times New Roman"/>
            </a:endParaRPr>
          </a:p>
          <a:p>
            <a:pPr marL="354965" marR="11430" indent="-342265">
              <a:lnSpc>
                <a:spcPct val="100000"/>
              </a:lnSpc>
              <a:spcBef>
                <a:spcPts val="5"/>
              </a:spcBef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20" dirty="0">
                <a:solidFill>
                  <a:srgbClr val="032B4A"/>
                </a:solidFill>
                <a:latin typeface="Calibri"/>
                <a:cs typeface="Calibri"/>
              </a:rPr>
              <a:t>MassHire Merrimack Valley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000" spc="-20" dirty="0">
                <a:solidFill>
                  <a:srgbClr val="032B4A"/>
                </a:solidFill>
                <a:latin typeface="Calibri"/>
                <a:cs typeface="Calibri"/>
              </a:rPr>
              <a:t>WB 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staff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will verify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confirm that youth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are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eligible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participate in WIOA  youth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through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examination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of documents collected by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sz="2000" spc="-30" dirty="0">
                <a:solidFill>
                  <a:srgbClr val="032B4A"/>
                </a:solidFill>
                <a:latin typeface="Calibri"/>
                <a:cs typeface="Calibri"/>
              </a:rPr>
              <a:t>Youth  </a:t>
            </a:r>
            <a:r>
              <a:rPr sz="2000" spc="-45" dirty="0">
                <a:solidFill>
                  <a:srgbClr val="032B4A"/>
                </a:solidFill>
                <a:latin typeface="Calibri"/>
                <a:cs typeface="Calibri"/>
              </a:rPr>
              <a:t>Vendor.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405B76"/>
              </a:buClr>
              <a:buFont typeface="Arial"/>
              <a:buChar char="•"/>
            </a:pPr>
            <a:endParaRPr sz="2900" dirty="0">
              <a:latin typeface="Times New Roman"/>
              <a:cs typeface="Times New Roman"/>
            </a:endParaRPr>
          </a:p>
          <a:p>
            <a:pPr marL="354965" marR="343535" indent="-34226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Documentation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is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retained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hard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copy file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must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available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program, 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fiscal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monitors,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auditors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monitoring</a:t>
            </a:r>
            <a:r>
              <a:rPr sz="2000" spc="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purposes.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405B76"/>
              </a:buClr>
              <a:buFont typeface="Arial"/>
              <a:buChar char="•"/>
            </a:pPr>
            <a:endParaRPr sz="2900" dirty="0">
              <a:latin typeface="Times New Roman"/>
              <a:cs typeface="Times New Roman"/>
            </a:endParaRPr>
          </a:p>
          <a:p>
            <a:pPr marL="354965" marR="5080" indent="-342265">
              <a:lnSpc>
                <a:spcPct val="100000"/>
              </a:lnSpc>
              <a:spcBef>
                <a:spcPts val="5"/>
              </a:spcBef>
              <a:buClr>
                <a:srgbClr val="405B76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i="1" spc="-10" dirty="0">
                <a:solidFill>
                  <a:srgbClr val="032B4A"/>
                </a:solidFill>
                <a:latin typeface="Calibri"/>
                <a:cs typeface="Calibri"/>
              </a:rPr>
              <a:t>Acceptable forms </a:t>
            </a:r>
            <a:r>
              <a:rPr sz="2000" i="1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sz="2000" i="1" spc="-5" dirty="0">
                <a:solidFill>
                  <a:srgbClr val="032B4A"/>
                </a:solidFill>
                <a:latin typeface="Calibri"/>
                <a:cs typeface="Calibri"/>
              </a:rPr>
              <a:t>source documentation can </a:t>
            </a:r>
            <a:r>
              <a:rPr sz="2000" i="1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sz="2000" i="1" spc="-5" dirty="0">
                <a:solidFill>
                  <a:srgbClr val="032B4A"/>
                </a:solidFill>
                <a:latin typeface="Calibri"/>
                <a:cs typeface="Calibri"/>
              </a:rPr>
              <a:t>found in </a:t>
            </a:r>
            <a:r>
              <a:rPr sz="2000" i="1" spc="-10" dirty="0">
                <a:solidFill>
                  <a:srgbClr val="032B4A"/>
                </a:solidFill>
                <a:latin typeface="Calibri"/>
                <a:cs typeface="Calibri"/>
              </a:rPr>
              <a:t>MassWorkforce  </a:t>
            </a:r>
            <a:r>
              <a:rPr sz="2000" i="1" spc="-5" dirty="0">
                <a:solidFill>
                  <a:srgbClr val="032B4A"/>
                </a:solidFill>
                <a:latin typeface="Calibri"/>
                <a:cs typeface="Calibri"/>
              </a:rPr>
              <a:t>Issuance </a:t>
            </a:r>
            <a:r>
              <a:rPr sz="2000" i="1" u="heavy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100 DCS </a:t>
            </a:r>
            <a:r>
              <a:rPr sz="2000" i="1" u="heavy" spc="-5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19.101.</a:t>
            </a:r>
            <a:r>
              <a:rPr lang="en-US" sz="2000" i="1" u="heavy" spc="-5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4</a:t>
            </a:r>
            <a:r>
              <a:rPr sz="2000" i="1" u="heavy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: </a:t>
            </a:r>
            <a:r>
              <a:rPr sz="2000" i="1" u="heavy" spc="-10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WIOA </a:t>
            </a:r>
            <a:r>
              <a:rPr sz="2000" i="1" u="heavy" spc="-5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Title </a:t>
            </a:r>
            <a:r>
              <a:rPr sz="2000" i="1" u="heavy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I </a:t>
            </a:r>
            <a:r>
              <a:rPr sz="2000" i="1" u="heavy" spc="-30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Youth </a:t>
            </a:r>
            <a:r>
              <a:rPr sz="2000" i="1" u="heavy" spc="-5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Eligibility </a:t>
            </a:r>
            <a:r>
              <a:rPr sz="2000" i="1" u="heavy" spc="-10" dirty="0">
                <a:solidFill>
                  <a:srgbClr val="032B4A"/>
                </a:solidFill>
                <a:latin typeface="Calibri"/>
                <a:cs typeface="Calibri"/>
                <a:hlinkClick r:id="rId3"/>
              </a:rPr>
              <a:t>Policy </a:t>
            </a:r>
            <a:r>
              <a:rPr sz="2000" i="1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lang="en-US" sz="2000" i="1" dirty="0">
                <a:solidFill>
                  <a:srgbClr val="032B4A"/>
                </a:solidFill>
                <a:latin typeface="Calibri"/>
                <a:cs typeface="Calibri"/>
              </a:rPr>
              <a:t>in the RFP attachments.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62386" y="286080"/>
            <a:ext cx="592010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/>
              <a:t>What </a:t>
            </a:r>
            <a:r>
              <a:rPr sz="3600" dirty="0"/>
              <a:t>is </a:t>
            </a:r>
            <a:r>
              <a:rPr sz="3600" spc="-10" dirty="0"/>
              <a:t>Low </a:t>
            </a:r>
            <a:r>
              <a:rPr sz="3600" spc="-5" dirty="0"/>
              <a:t>Income </a:t>
            </a:r>
            <a:r>
              <a:rPr sz="3600" spc="-25" dirty="0"/>
              <a:t>for</a:t>
            </a:r>
            <a:r>
              <a:rPr sz="3600" spc="-30" dirty="0"/>
              <a:t> </a:t>
            </a:r>
            <a:r>
              <a:rPr sz="3600" spc="-40" dirty="0"/>
              <a:t>WIOA?</a:t>
            </a:r>
            <a:endParaRPr sz="36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48665"/>
            <a:ext cx="890714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</a:pP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WIOA youth participant will </a:t>
            </a: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considered </a:t>
            </a:r>
            <a:r>
              <a:rPr lang="en-US" sz="2000" u="heavy" spc="-5" dirty="0">
                <a:solidFill>
                  <a:srgbClr val="032B4A"/>
                </a:solidFill>
                <a:latin typeface="Calibri"/>
                <a:cs typeface="Calibri"/>
              </a:rPr>
              <a:t>Low Income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if their </a:t>
            </a: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family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income is </a:t>
            </a:r>
            <a:r>
              <a:rPr lang="en-US" sz="2000" spc="-15" dirty="0">
                <a:solidFill>
                  <a:srgbClr val="032B4A"/>
                </a:solidFill>
                <a:latin typeface="Calibri"/>
                <a:cs typeface="Calibri"/>
              </a:rPr>
              <a:t>at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or  below </a:t>
            </a: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70%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Lower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Living Standard</a:t>
            </a:r>
            <a:r>
              <a:rPr lang="en-US" sz="2000" spc="-6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(LLS):</a:t>
            </a:r>
            <a:endParaRPr lang="en-US" sz="2000" dirty="0">
              <a:latin typeface="Calibri"/>
              <a:cs typeface="Calibri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1931116-4380-0EED-9B12-487D1257A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204" y="1915035"/>
            <a:ext cx="8735801" cy="41937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98122" y="211912"/>
            <a:ext cx="438467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10" dirty="0"/>
              <a:t>Low </a:t>
            </a:r>
            <a:r>
              <a:rPr lang="en-US" spc="-5" dirty="0"/>
              <a:t>Income</a:t>
            </a:r>
            <a:r>
              <a:rPr lang="en-US" spc="-70" dirty="0"/>
              <a:t> </a:t>
            </a:r>
            <a:r>
              <a:rPr lang="en-US" spc="-20" dirty="0"/>
              <a:t>Status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248664"/>
            <a:ext cx="8181340" cy="5370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ct val="100000"/>
              </a:lnSpc>
            </a:pPr>
            <a:r>
              <a:rPr b="1" spc="-10" dirty="0">
                <a:solidFill>
                  <a:srgbClr val="032B4A"/>
                </a:solidFill>
                <a:latin typeface="Calibri"/>
                <a:cs typeface="Calibri"/>
              </a:rPr>
              <a:t>Participants </a:t>
            </a:r>
            <a:r>
              <a:rPr b="1" spc="-15" dirty="0">
                <a:solidFill>
                  <a:srgbClr val="032B4A"/>
                </a:solidFill>
                <a:latin typeface="Calibri"/>
                <a:cs typeface="Calibri"/>
              </a:rPr>
              <a:t>are </a:t>
            </a:r>
            <a:r>
              <a:rPr b="1" spc="-10" dirty="0">
                <a:solidFill>
                  <a:srgbClr val="032B4A"/>
                </a:solidFill>
                <a:latin typeface="Calibri"/>
                <a:cs typeface="Calibri"/>
              </a:rPr>
              <a:t>automatically </a:t>
            </a:r>
            <a:r>
              <a:rPr b="1" spc="-5" dirty="0">
                <a:solidFill>
                  <a:srgbClr val="032B4A"/>
                </a:solidFill>
                <a:latin typeface="Calibri"/>
                <a:cs typeface="Calibri"/>
              </a:rPr>
              <a:t>considered </a:t>
            </a:r>
            <a:r>
              <a:rPr b="1" dirty="0">
                <a:solidFill>
                  <a:srgbClr val="032B4A"/>
                </a:solidFill>
                <a:latin typeface="Calibri"/>
                <a:cs typeface="Calibri"/>
              </a:rPr>
              <a:t>low </a:t>
            </a:r>
            <a:r>
              <a:rPr b="1" spc="-5" dirty="0">
                <a:solidFill>
                  <a:srgbClr val="032B4A"/>
                </a:solidFill>
                <a:latin typeface="Calibri"/>
                <a:cs typeface="Calibri"/>
              </a:rPr>
              <a:t>income </a:t>
            </a:r>
            <a:r>
              <a:rPr b="1" dirty="0">
                <a:solidFill>
                  <a:srgbClr val="032B4A"/>
                </a:solidFill>
                <a:latin typeface="Calibri"/>
                <a:cs typeface="Calibri"/>
              </a:rPr>
              <a:t>if </a:t>
            </a:r>
            <a:r>
              <a:rPr b="1" spc="-5" dirty="0">
                <a:solidFill>
                  <a:srgbClr val="032B4A"/>
                </a:solidFill>
                <a:latin typeface="Calibri"/>
                <a:cs typeface="Calibri"/>
              </a:rPr>
              <a:t>they </a:t>
            </a:r>
            <a:r>
              <a:rPr b="1" spc="-15" dirty="0">
                <a:solidFill>
                  <a:srgbClr val="032B4A"/>
                </a:solidFill>
                <a:latin typeface="Calibri"/>
                <a:cs typeface="Calibri"/>
              </a:rPr>
              <a:t>have any </a:t>
            </a:r>
            <a:r>
              <a:rPr b="1" dirty="0">
                <a:solidFill>
                  <a:srgbClr val="032B4A"/>
                </a:solidFill>
                <a:latin typeface="Calibri"/>
                <a:cs typeface="Calibri"/>
              </a:rPr>
              <a:t>of the  </a:t>
            </a:r>
            <a:r>
              <a:rPr b="1" spc="-5" dirty="0">
                <a:solidFill>
                  <a:srgbClr val="032B4A"/>
                </a:solidFill>
                <a:latin typeface="Calibri"/>
                <a:cs typeface="Calibri"/>
              </a:rPr>
              <a:t>following</a:t>
            </a:r>
            <a:r>
              <a:rPr b="1" spc="-9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032B4A"/>
                </a:solidFill>
                <a:latin typeface="Calibri"/>
                <a:cs typeface="Calibri"/>
              </a:rPr>
              <a:t>barriers:</a:t>
            </a:r>
            <a:endParaRPr dirty="0">
              <a:latin typeface="Calibri"/>
              <a:cs typeface="Calibri"/>
            </a:endParaRP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spc="-10" dirty="0">
                <a:solidFill>
                  <a:srgbClr val="032B4A"/>
                </a:solidFill>
                <a:latin typeface="Calibri"/>
                <a:cs typeface="Calibri"/>
              </a:rPr>
              <a:t>Homeless/Runaway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(as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defined in McKinney</a:t>
            </a:r>
            <a:r>
              <a:rPr lang="en-US" spc="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Act)</a:t>
            </a: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pc="-2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foster</a:t>
            </a:r>
            <a:r>
              <a:rPr lang="en-US" spc="-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child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on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behalf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pc="-1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whom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State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pc="-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local</a:t>
            </a:r>
            <a:r>
              <a:rPr lang="en-US" spc="-2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government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payments</a:t>
            </a:r>
            <a:r>
              <a:rPr lang="en-US" spc="-1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are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-1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made;</a:t>
            </a: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An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individual</a:t>
            </a:r>
            <a:r>
              <a:rPr lang="en-US" spc="-2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a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disability</a:t>
            </a:r>
            <a:r>
              <a:rPr lang="en-US" spc="-2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whose</a:t>
            </a:r>
            <a:r>
              <a:rPr lang="en-US" spc="-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own</a:t>
            </a:r>
            <a:r>
              <a:rPr lang="en-US" spc="-1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income</a:t>
            </a:r>
            <a:r>
              <a:rPr lang="en-US" spc="-2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meets</a:t>
            </a:r>
            <a:r>
              <a:rPr lang="en-US" spc="-2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pc="-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low-income</a:t>
            </a:r>
            <a:r>
              <a:rPr lang="en-US" spc="-1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level</a:t>
            </a:r>
            <a:r>
              <a:rPr lang="en-US" spc="-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for</a:t>
            </a:r>
            <a:r>
              <a:rPr lang="en-US" spc="-5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eligibility</a:t>
            </a:r>
            <a:r>
              <a:rPr lang="en-US" spc="-2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pc="-1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purposes;</a:t>
            </a:r>
            <a:endParaRPr lang="en-US" dirty="0">
              <a:solidFill>
                <a:schemeClr val="tx2"/>
              </a:solidFill>
              <a:effectLst/>
              <a:latin typeface="Calibri"/>
              <a:ea typeface="Symbol" panose="05050102010706020507" pitchFamily="18" charset="2"/>
              <a:cs typeface="Calibri"/>
            </a:endParaRP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They </a:t>
            </a:r>
            <a:r>
              <a:rPr lang="en-US" spc="-10" dirty="0">
                <a:solidFill>
                  <a:srgbClr val="032B4A"/>
                </a:solidFill>
                <a:latin typeface="Calibri"/>
                <a:cs typeface="Calibri"/>
              </a:rPr>
              <a:t>are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receiving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public </a:t>
            </a:r>
            <a:r>
              <a:rPr lang="en-US" spc="-10" dirty="0">
                <a:solidFill>
                  <a:srgbClr val="032B4A"/>
                </a:solidFill>
                <a:latin typeface="Calibri"/>
                <a:cs typeface="Calibri"/>
              </a:rPr>
              <a:t>assistance </a:t>
            </a:r>
            <a:r>
              <a:rPr lang="en-US" spc="-25" dirty="0">
                <a:solidFill>
                  <a:srgbClr val="032B4A"/>
                </a:solidFill>
                <a:latin typeface="Calibri"/>
                <a:cs typeface="Calibri"/>
              </a:rPr>
              <a:t>(TAFDC,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EAEDC, </a:t>
            </a:r>
            <a:r>
              <a:rPr lang="en-US" spc="-50" dirty="0">
                <a:solidFill>
                  <a:srgbClr val="032B4A"/>
                </a:solidFill>
                <a:latin typeface="Calibri"/>
                <a:cs typeface="Calibri"/>
              </a:rPr>
              <a:t>SNAP,</a:t>
            </a:r>
            <a:r>
              <a:rPr lang="en-US" spc="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SSI)</a:t>
            </a: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Live in a high poverty area ( t</a:t>
            </a: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he Census Bureau defines a “poverty area” as a census track where at least 25% of the residents are economically disadvantaged)</a:t>
            </a: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Income is at/below 70% of the Lower Living Standard (LLS), or below HHS poverty line for a family of one</a:t>
            </a: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dirty="0">
                <a:solidFill>
                  <a:schemeClr val="tx2"/>
                </a:solidFill>
                <a:latin typeface="Calibri"/>
                <a:cs typeface="Calibri"/>
              </a:rPr>
              <a:t>They are dependent on the income of their parent/guardian and total family income is at or below 70% of the Lower Living Standard (LLS)</a:t>
            </a: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lr>
                <a:srgbClr val="405B76"/>
              </a:buClr>
              <a:buFont typeface="+mj-lt"/>
              <a:buAutoNum type="arabicPeriod"/>
              <a:tabLst>
                <a:tab pos="355600" algn="l"/>
                <a:tab pos="514350" algn="l"/>
              </a:tabLst>
            </a:pP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They </a:t>
            </a:r>
            <a:r>
              <a:rPr lang="en-US" spc="-10" dirty="0">
                <a:solidFill>
                  <a:srgbClr val="032B4A"/>
                </a:solidFill>
                <a:latin typeface="Calibri"/>
                <a:cs typeface="Calibri"/>
              </a:rPr>
              <a:t>are </a:t>
            </a:r>
            <a:r>
              <a:rPr lang="en-US" b="1" i="1" spc="-5" dirty="0">
                <a:solidFill>
                  <a:srgbClr val="032B4A"/>
                </a:solidFill>
                <a:latin typeface="Calibri"/>
                <a:cs typeface="Calibri"/>
              </a:rPr>
              <a:t>in-school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on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lang="en-US" spc="-10" dirty="0">
                <a:solidFill>
                  <a:srgbClr val="032B4A"/>
                </a:solidFill>
                <a:latin typeface="Calibri"/>
                <a:cs typeface="Calibri"/>
              </a:rPr>
              <a:t>free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or reduced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lunch </a:t>
            </a:r>
            <a:r>
              <a:rPr lang="en-US" spc="-15" dirty="0">
                <a:solidFill>
                  <a:srgbClr val="032B4A"/>
                </a:solidFill>
                <a:latin typeface="Calibri"/>
                <a:cs typeface="Calibri"/>
              </a:rPr>
              <a:t>program</a:t>
            </a:r>
            <a:r>
              <a:rPr lang="en-US" spc="-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*</a:t>
            </a:r>
            <a:endParaRPr lang="en-US" dirty="0">
              <a:latin typeface="Calibri"/>
              <a:cs typeface="Calibri"/>
            </a:endParaRPr>
          </a:p>
          <a:p>
            <a:pPr marL="460375" indent="-290513">
              <a:lnSpc>
                <a:spcPct val="100000"/>
              </a:lnSpc>
              <a:spcBef>
                <a:spcPts val="480"/>
              </a:spcBef>
              <a:buChar char="*"/>
              <a:tabLst>
                <a:tab pos="197485" algn="l"/>
              </a:tabLst>
            </a:pPr>
            <a:r>
              <a:rPr lang="en-US" spc="-10" dirty="0">
                <a:solidFill>
                  <a:srgbClr val="032B4A"/>
                </a:solidFill>
                <a:latin typeface="Calibri"/>
                <a:cs typeface="Calibri"/>
              </a:rPr>
              <a:t>Free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Reduced-Price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Lunch –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Richard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B.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Russell National 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School Lunch</a:t>
            </a:r>
            <a:r>
              <a:rPr lang="en-US" spc="-4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dirty="0">
                <a:solidFill>
                  <a:srgbClr val="032B4A"/>
                </a:solidFill>
                <a:latin typeface="Calibri"/>
                <a:cs typeface="Calibri"/>
              </a:rPr>
              <a:t>Act</a:t>
            </a:r>
            <a:endParaRPr lang="en-US" dirty="0">
              <a:latin typeface="Calibri"/>
              <a:cs typeface="Calibri"/>
            </a:endParaRPr>
          </a:p>
          <a:p>
            <a:pPr marL="367665">
              <a:lnSpc>
                <a:spcPct val="100000"/>
              </a:lnSpc>
              <a:spcBef>
                <a:spcPts val="430"/>
              </a:spcBef>
            </a:pP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600" i="1" spc="-10" dirty="0">
                <a:solidFill>
                  <a:srgbClr val="032B4A"/>
                </a:solidFill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23574" y="286080"/>
            <a:ext cx="527748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5" dirty="0"/>
              <a:t>WIOA </a:t>
            </a:r>
            <a:r>
              <a:rPr sz="3600" dirty="0"/>
              <a:t>14 </a:t>
            </a:r>
            <a:r>
              <a:rPr sz="3600" spc="-20" dirty="0"/>
              <a:t>Program</a:t>
            </a:r>
            <a:r>
              <a:rPr sz="3600" spc="-65" dirty="0"/>
              <a:t> </a:t>
            </a:r>
            <a:r>
              <a:rPr sz="3600" spc="-10" dirty="0"/>
              <a:t>Elements</a:t>
            </a:r>
            <a:endParaRPr sz="36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49171"/>
            <a:ext cx="8867140" cy="46526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750" marR="12065" indent="-285750">
              <a:lnSpc>
                <a:spcPts val="2810"/>
              </a:lnSpc>
              <a:buClr>
                <a:srgbClr val="405B76"/>
              </a:buClr>
              <a:buFont typeface="Arial" panose="020B0604020202020204" pitchFamily="34" charset="0"/>
              <a:buChar char="•"/>
              <a:tabLst>
                <a:tab pos="298450" algn="l"/>
                <a:tab pos="299085" algn="l"/>
              </a:tabLst>
            </a:pP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2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Workforce</a:t>
            </a:r>
            <a:r>
              <a:rPr lang="en-US" sz="2200" spc="-2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Innovation</a:t>
            </a:r>
            <a:r>
              <a:rPr lang="en-US" sz="22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2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Opportunity</a:t>
            </a:r>
            <a:r>
              <a:rPr lang="en-US" sz="2200" spc="-3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Act (WIOA</a:t>
            </a:r>
            <a:r>
              <a:rPr lang="en-US" sz="22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Sec.</a:t>
            </a:r>
            <a:r>
              <a:rPr lang="en-US" sz="2200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123)</a:t>
            </a:r>
            <a:r>
              <a:rPr lang="en-US" sz="2200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lists</a:t>
            </a:r>
            <a:r>
              <a:rPr lang="en-US" sz="22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</a:t>
            </a:r>
            <a:r>
              <a:rPr lang="en-US" sz="22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</a:t>
            </a:r>
            <a:r>
              <a:rPr lang="en-US" sz="2200" b="1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elements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z="2200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must</a:t>
            </a:r>
            <a:r>
              <a:rPr lang="en-US" sz="2200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z="22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made available to eligible youth in order to support the attainment of a secondary school diploma or its recognized equivalent, entry into postsecondary education, occupational skills training, employment, and career</a:t>
            </a:r>
            <a:r>
              <a:rPr lang="en-US" sz="2200" spc="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readiness for participants.</a:t>
            </a:r>
          </a:p>
          <a:p>
            <a:pPr marL="285750" marR="12065" indent="-285750">
              <a:lnSpc>
                <a:spcPts val="2810"/>
              </a:lnSpc>
              <a:buClr>
                <a:srgbClr val="405B76"/>
              </a:buClr>
              <a:buFont typeface="Arial" panose="020B0604020202020204" pitchFamily="34" charset="0"/>
              <a:buChar char="•"/>
              <a:tabLst>
                <a:tab pos="298450" algn="l"/>
                <a:tab pos="299085" algn="l"/>
              </a:tabLst>
            </a:pPr>
            <a:endParaRPr lang="en-US" sz="2200" dirty="0">
              <a:solidFill>
                <a:srgbClr val="152D4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12065" indent="-285750">
              <a:lnSpc>
                <a:spcPts val="2810"/>
              </a:lnSpc>
              <a:buClr>
                <a:srgbClr val="405B76"/>
              </a:buClr>
              <a:buFont typeface="Arial" panose="020B0604020202020204" pitchFamily="34" charset="0"/>
              <a:buChar char="•"/>
              <a:tabLst>
                <a:tab pos="298450" algn="l"/>
                <a:tab pos="299085" algn="l"/>
              </a:tabLst>
            </a:pP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Applicants are encouraged to but are not required to provide all 14 elements on- site, however, all elements must be available locally, if a youth is assessed and requires those services.</a:t>
            </a:r>
          </a:p>
          <a:p>
            <a:pPr marL="285750" marR="12065" indent="-285750">
              <a:lnSpc>
                <a:spcPts val="2810"/>
              </a:lnSpc>
              <a:buClr>
                <a:srgbClr val="405B76"/>
              </a:buClr>
              <a:buFont typeface="Arial" panose="020B0604020202020204" pitchFamily="34" charset="0"/>
              <a:buChar char="•"/>
              <a:tabLst>
                <a:tab pos="298450" algn="l"/>
                <a:tab pos="299085" algn="l"/>
              </a:tabLst>
            </a:pPr>
            <a:endParaRPr lang="en-US" sz="2200" dirty="0">
              <a:solidFill>
                <a:srgbClr val="152D4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12065" indent="-285750">
              <a:lnSpc>
                <a:spcPts val="2810"/>
              </a:lnSpc>
              <a:buClr>
                <a:srgbClr val="405B76"/>
              </a:buClr>
              <a:buFont typeface="Arial" panose="020B0604020202020204" pitchFamily="34" charset="0"/>
              <a:buChar char="•"/>
              <a:tabLst>
                <a:tab pos="298450" algn="l"/>
                <a:tab pos="299085" algn="l"/>
              </a:tabLst>
            </a:pP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200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MMVWB</a:t>
            </a:r>
            <a:r>
              <a:rPr lang="en-US" sz="2200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requires</a:t>
            </a:r>
            <a:r>
              <a:rPr lang="en-US" sz="2200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that WIOA</a:t>
            </a:r>
            <a:r>
              <a:rPr lang="en-US" sz="2200" spc="-2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Youth Tile I </a:t>
            </a:r>
            <a:r>
              <a:rPr lang="en-US" sz="22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Vendor’s</a:t>
            </a:r>
            <a:r>
              <a:rPr lang="en-US" sz="2200" spc="-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provide</a:t>
            </a:r>
            <a:r>
              <a:rPr lang="en-US" sz="2200" b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i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all</a:t>
            </a:r>
            <a:r>
              <a:rPr lang="en-US" sz="2200" b="1" i="1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z="2200" b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i="1" u="sng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mandatory</a:t>
            </a:r>
            <a:r>
              <a:rPr lang="en-US" sz="2200" b="1" i="1" u="sng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i="1" u="sng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(M)</a:t>
            </a:r>
            <a:r>
              <a:rPr lang="en-US" sz="2200" b="1" i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i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elements</a:t>
            </a:r>
            <a:r>
              <a:rPr lang="en-US" sz="2200" b="1" i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i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(6) for Out-of-School youth and (5) for In-School youth</a:t>
            </a:r>
            <a:r>
              <a:rPr lang="en-US" sz="2200" b="1" i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highlighted below, in your program design.</a:t>
            </a:r>
            <a:endParaRPr lang="en-US" sz="2200" dirty="0">
              <a:solidFill>
                <a:srgbClr val="152D4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76629" y="305753"/>
            <a:ext cx="821017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/>
              <a:t>List </a:t>
            </a:r>
            <a:r>
              <a:rPr sz="3600" spc="-5" dirty="0"/>
              <a:t>of </a:t>
            </a:r>
            <a:r>
              <a:rPr sz="3600" spc="-10" dirty="0"/>
              <a:t>Mandatory </a:t>
            </a:r>
            <a:r>
              <a:rPr lang="en-US" sz="3600" spc="-10" dirty="0"/>
              <a:t>Six (6) </a:t>
            </a:r>
            <a:r>
              <a:rPr sz="3600" spc="-20" dirty="0"/>
              <a:t>Program</a:t>
            </a:r>
            <a:r>
              <a:rPr sz="3600" spc="-35" dirty="0"/>
              <a:t> </a:t>
            </a:r>
            <a:r>
              <a:rPr sz="3600" spc="-10" dirty="0"/>
              <a:t>Elements</a:t>
            </a:r>
            <a:endParaRPr sz="36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29" y="1203452"/>
            <a:ext cx="8373745" cy="5019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3550" indent="-351790">
              <a:lnSpc>
                <a:spcPct val="100000"/>
              </a:lnSpc>
              <a:buAutoNum type="arabicPeriod"/>
              <a:tabLst>
                <a:tab pos="464184" algn="l"/>
              </a:tabLst>
            </a:pPr>
            <a:endParaRPr lang="en-US" sz="2800" spc="-25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463550" indent="-351790">
              <a:lnSpc>
                <a:spcPct val="100000"/>
              </a:lnSpc>
              <a:buAutoNum type="arabicPeriod"/>
              <a:tabLst>
                <a:tab pos="464184" algn="l"/>
              </a:tabLst>
            </a:pPr>
            <a:r>
              <a:rPr sz="2800" spc="-25" dirty="0">
                <a:solidFill>
                  <a:srgbClr val="032B4A"/>
                </a:solidFill>
                <a:latin typeface="Calibri"/>
                <a:cs typeface="Calibri"/>
              </a:rPr>
              <a:t>Tutoring,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Study Skills </a:t>
            </a:r>
            <a:r>
              <a:rPr sz="2800" spc="-35" dirty="0">
                <a:solidFill>
                  <a:srgbClr val="032B4A"/>
                </a:solidFill>
                <a:latin typeface="Calibri"/>
                <a:cs typeface="Calibri"/>
              </a:rPr>
              <a:t>Training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r>
              <a:rPr sz="2800" spc="16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Instruction</a:t>
            </a:r>
            <a:endParaRPr sz="2800" dirty="0">
              <a:latin typeface="Calibri"/>
              <a:cs typeface="Calibri"/>
            </a:endParaRPr>
          </a:p>
          <a:p>
            <a:pPr marL="445134" indent="-352425">
              <a:lnSpc>
                <a:spcPct val="100000"/>
              </a:lnSpc>
              <a:spcBef>
                <a:spcPts val="1425"/>
              </a:spcBef>
              <a:buAutoNum type="arabicPeriod"/>
              <a:tabLst>
                <a:tab pos="445770" algn="l"/>
              </a:tabLst>
            </a:pPr>
            <a:r>
              <a:rPr lang="en-US" sz="2800" spc="-35" dirty="0">
                <a:solidFill>
                  <a:srgbClr val="032B4A"/>
                </a:solidFill>
                <a:latin typeface="Calibri"/>
                <a:cs typeface="Calibri"/>
              </a:rPr>
              <a:t>Paid and unpaid w</a:t>
            </a:r>
            <a:r>
              <a:rPr sz="2800" spc="-35" dirty="0">
                <a:solidFill>
                  <a:srgbClr val="032B4A"/>
                </a:solidFill>
                <a:latin typeface="Calibri"/>
                <a:cs typeface="Calibri"/>
              </a:rPr>
              <a:t>ork</a:t>
            </a:r>
            <a:r>
              <a:rPr sz="2800" spc="-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e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xperience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s</a:t>
            </a:r>
            <a:endParaRPr sz="2800" dirty="0">
              <a:latin typeface="Calibri"/>
              <a:cs typeface="Calibri"/>
            </a:endParaRPr>
          </a:p>
          <a:p>
            <a:pPr marL="445134" indent="-352425">
              <a:lnSpc>
                <a:spcPct val="100000"/>
              </a:lnSpc>
              <a:spcBef>
                <a:spcPts val="1460"/>
              </a:spcBef>
              <a:buAutoNum type="arabicPeriod"/>
              <a:tabLst>
                <a:tab pos="445770" algn="l"/>
              </a:tabLst>
            </a:pP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Follow-Up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sz="2800" spc="-2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12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months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fter</a:t>
            </a:r>
            <a:r>
              <a:rPr sz="2800" spc="1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e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xit</a:t>
            </a:r>
            <a:endParaRPr sz="2800" dirty="0">
              <a:latin typeface="Calibri"/>
              <a:cs typeface="Calibri"/>
            </a:endParaRPr>
          </a:p>
          <a:p>
            <a:pPr marL="445134" indent="-352425">
              <a:lnSpc>
                <a:spcPct val="100000"/>
              </a:lnSpc>
              <a:spcBef>
                <a:spcPts val="1460"/>
              </a:spcBef>
              <a:buAutoNum type="arabicPeriod"/>
              <a:tabLst>
                <a:tab pos="445770" algn="l"/>
              </a:tabLst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Financial</a:t>
            </a:r>
            <a:r>
              <a:rPr sz="2800" spc="-7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L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iteracy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 Education</a:t>
            </a:r>
            <a:endParaRPr sz="2800" dirty="0">
              <a:latin typeface="Calibri"/>
              <a:cs typeface="Calibri"/>
            </a:endParaRPr>
          </a:p>
          <a:p>
            <a:pPr marL="445134" indent="-352425">
              <a:lnSpc>
                <a:spcPct val="100000"/>
              </a:lnSpc>
              <a:spcBef>
                <a:spcPts val="1460"/>
              </a:spcBef>
              <a:buAutoNum type="arabicPeriod"/>
              <a:tabLst>
                <a:tab pos="445770" algn="l"/>
              </a:tabLst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Labor </a:t>
            </a:r>
            <a:r>
              <a:rPr sz="2800" spc="-25" dirty="0">
                <a:solidFill>
                  <a:srgbClr val="032B4A"/>
                </a:solidFill>
                <a:latin typeface="Calibri"/>
                <a:cs typeface="Calibri"/>
              </a:rPr>
              <a:t>Market</a:t>
            </a:r>
            <a:r>
              <a:rPr sz="2800" spc="-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Services</a:t>
            </a:r>
            <a:endParaRPr sz="2800" dirty="0">
              <a:latin typeface="Calibri"/>
              <a:cs typeface="Calibri"/>
            </a:endParaRPr>
          </a:p>
          <a:p>
            <a:pPr marL="445134" indent="-352425">
              <a:lnSpc>
                <a:spcPct val="100000"/>
              </a:lnSpc>
              <a:spcBef>
                <a:spcPts val="1460"/>
              </a:spcBef>
              <a:buAutoNum type="arabicPeriod"/>
              <a:tabLst>
                <a:tab pos="445770" algn="l"/>
              </a:tabLst>
            </a:pPr>
            <a:r>
              <a:rPr lang="en-US" sz="2800" i="1" spc="-30" dirty="0">
                <a:solidFill>
                  <a:srgbClr val="032B4A"/>
                </a:solidFill>
                <a:latin typeface="Calibri"/>
                <a:cs typeface="Calibri"/>
              </a:rPr>
              <a:t>Mandatory for Out-of-School youth-</a:t>
            </a:r>
            <a:r>
              <a:rPr lang="en-US" sz="2800" spc="-30" dirty="0">
                <a:solidFill>
                  <a:srgbClr val="032B4A"/>
                </a:solidFill>
                <a:latin typeface="Calibri"/>
                <a:cs typeface="Calibri"/>
              </a:rPr>
              <a:t>occupational</a:t>
            </a:r>
            <a:r>
              <a:rPr lang="en-US" sz="2800" i="1" spc="-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30" dirty="0">
                <a:solidFill>
                  <a:srgbClr val="032B4A"/>
                </a:solidFill>
                <a:latin typeface="Calibri"/>
                <a:cs typeface="Calibri"/>
              </a:rPr>
              <a:t>skills training leading to industry recognized credential</a:t>
            </a:r>
            <a:endParaRPr lang="en-US" sz="2800" spc="-25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92709">
              <a:lnSpc>
                <a:spcPct val="100000"/>
              </a:lnSpc>
              <a:spcBef>
                <a:spcPts val="1460"/>
              </a:spcBef>
              <a:tabLst>
                <a:tab pos="44577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6628" y="265069"/>
            <a:ext cx="821017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4000" b="0" spc="-20" dirty="0">
                <a:latin typeface="Calibri"/>
                <a:cs typeface="Calibri"/>
              </a:rPr>
              <a:t>Description of </a:t>
            </a:r>
            <a:r>
              <a:rPr sz="4000" b="0" spc="-20" dirty="0">
                <a:latin typeface="Calibri"/>
                <a:cs typeface="Calibri"/>
              </a:rPr>
              <a:t>WIOA </a:t>
            </a:r>
            <a:r>
              <a:rPr sz="4000" b="0" spc="-25" dirty="0">
                <a:latin typeface="Calibri"/>
                <a:cs typeface="Calibri"/>
              </a:rPr>
              <a:t>Program</a:t>
            </a:r>
            <a:r>
              <a:rPr sz="4000" b="0" spc="-35" dirty="0">
                <a:latin typeface="Calibri"/>
                <a:cs typeface="Calibri"/>
              </a:rPr>
              <a:t> </a:t>
            </a:r>
            <a:r>
              <a:rPr sz="4000" b="0" spc="-10" dirty="0">
                <a:latin typeface="Calibri"/>
                <a:cs typeface="Calibri"/>
              </a:rPr>
              <a:t>Elements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1219212"/>
            <a:ext cx="4184650" cy="533400"/>
          </a:xfrm>
          <a:custGeom>
            <a:avLst/>
            <a:gdLst/>
            <a:ahLst/>
            <a:cxnLst/>
            <a:rect l="l" t="t" r="r" b="b"/>
            <a:pathLst>
              <a:path w="4184650" h="533400">
                <a:moveTo>
                  <a:pt x="0" y="533387"/>
                </a:moveTo>
                <a:lnTo>
                  <a:pt x="4184586" y="533387"/>
                </a:lnTo>
                <a:lnTo>
                  <a:pt x="4184586" y="0"/>
                </a:lnTo>
                <a:lnTo>
                  <a:pt x="0" y="0"/>
                </a:lnTo>
                <a:lnTo>
                  <a:pt x="0" y="533387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84586" y="1219200"/>
            <a:ext cx="4940935" cy="533400"/>
          </a:xfrm>
          <a:custGeom>
            <a:avLst/>
            <a:gdLst/>
            <a:ahLst/>
            <a:cxnLst/>
            <a:rect l="l" t="t" r="r" b="b"/>
            <a:pathLst>
              <a:path w="4940934" h="533400">
                <a:moveTo>
                  <a:pt x="0" y="0"/>
                </a:moveTo>
                <a:lnTo>
                  <a:pt x="4940363" y="0"/>
                </a:lnTo>
                <a:lnTo>
                  <a:pt x="4940363" y="533400"/>
                </a:lnTo>
                <a:lnTo>
                  <a:pt x="0" y="533400"/>
                </a:lnTo>
                <a:lnTo>
                  <a:pt x="0" y="0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84584" y="1212851"/>
            <a:ext cx="0" cy="558800"/>
          </a:xfrm>
          <a:custGeom>
            <a:avLst/>
            <a:gdLst/>
            <a:ahLst/>
            <a:cxnLst/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12851"/>
            <a:ext cx="0" cy="558800"/>
          </a:xfrm>
          <a:custGeom>
            <a:avLst/>
            <a:gdLst/>
            <a:ahLst/>
            <a:cxnLst/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24950" y="1212851"/>
            <a:ext cx="0" cy="558800"/>
          </a:xfrm>
          <a:custGeom>
            <a:avLst/>
            <a:gdLst/>
            <a:ahLst/>
            <a:cxnLst/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1219201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752598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232019" y="1226313"/>
            <a:ext cx="98996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1752600"/>
            <a:ext cx="4171950" cy="1373766"/>
          </a:xfrm>
          <a:custGeom>
            <a:avLst/>
            <a:gdLst/>
            <a:ahLst/>
            <a:cxnLst/>
            <a:rect l="l" t="t" r="r" b="b"/>
            <a:pathLst>
              <a:path w="4171950" h="1225550">
                <a:moveTo>
                  <a:pt x="0" y="1225270"/>
                </a:moveTo>
                <a:lnTo>
                  <a:pt x="4171950" y="1225270"/>
                </a:lnTo>
                <a:lnTo>
                  <a:pt x="4171950" y="0"/>
                </a:lnTo>
                <a:lnTo>
                  <a:pt x="0" y="0"/>
                </a:lnTo>
                <a:lnTo>
                  <a:pt x="0" y="1225270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71950" y="1752600"/>
            <a:ext cx="4953000" cy="1225550"/>
          </a:xfrm>
          <a:custGeom>
            <a:avLst/>
            <a:gdLst/>
            <a:ahLst/>
            <a:cxnLst/>
            <a:rect l="l" t="t" r="r" b="b"/>
            <a:pathLst>
              <a:path w="4953000" h="1225550">
                <a:moveTo>
                  <a:pt x="0" y="0"/>
                </a:moveTo>
                <a:lnTo>
                  <a:pt x="4953000" y="0"/>
                </a:lnTo>
                <a:lnTo>
                  <a:pt x="4953000" y="1225270"/>
                </a:lnTo>
                <a:lnTo>
                  <a:pt x="0" y="1225270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2903094"/>
            <a:ext cx="4171949" cy="847444"/>
          </a:xfrm>
          <a:custGeom>
            <a:avLst/>
            <a:gdLst/>
            <a:ahLst/>
            <a:cxnLst/>
            <a:rect l="l" t="t" r="r" b="b"/>
            <a:pathLst>
              <a:path w="4171950" h="824864">
                <a:moveTo>
                  <a:pt x="0" y="824738"/>
                </a:moveTo>
                <a:lnTo>
                  <a:pt x="4171950" y="824738"/>
                </a:lnTo>
                <a:lnTo>
                  <a:pt x="4171950" y="0"/>
                </a:lnTo>
                <a:lnTo>
                  <a:pt x="0" y="0"/>
                </a:lnTo>
                <a:lnTo>
                  <a:pt x="0" y="824738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71950" y="2977870"/>
            <a:ext cx="4953000" cy="824865"/>
          </a:xfrm>
          <a:custGeom>
            <a:avLst/>
            <a:gdLst/>
            <a:ahLst/>
            <a:cxnLst/>
            <a:rect l="l" t="t" r="r" b="b"/>
            <a:pathLst>
              <a:path w="4953000" h="824864">
                <a:moveTo>
                  <a:pt x="0" y="0"/>
                </a:moveTo>
                <a:lnTo>
                  <a:pt x="4953000" y="0"/>
                </a:lnTo>
                <a:lnTo>
                  <a:pt x="4953000" y="824738"/>
                </a:lnTo>
                <a:lnTo>
                  <a:pt x="0" y="824738"/>
                </a:lnTo>
                <a:lnTo>
                  <a:pt x="0" y="0"/>
                </a:lnTo>
                <a:close/>
              </a:path>
            </a:pathLst>
          </a:custGeom>
          <a:solidFill>
            <a:srgbClr val="EE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3750538"/>
            <a:ext cx="4171950" cy="1225550"/>
          </a:xfrm>
          <a:custGeom>
            <a:avLst/>
            <a:gdLst/>
            <a:ahLst/>
            <a:cxnLst/>
            <a:rect l="l" t="t" r="r" b="b"/>
            <a:pathLst>
              <a:path w="4171950" h="1173479">
                <a:moveTo>
                  <a:pt x="0" y="1172933"/>
                </a:moveTo>
                <a:lnTo>
                  <a:pt x="4171950" y="1172933"/>
                </a:lnTo>
                <a:lnTo>
                  <a:pt x="4171950" y="0"/>
                </a:lnTo>
                <a:lnTo>
                  <a:pt x="0" y="0"/>
                </a:lnTo>
                <a:lnTo>
                  <a:pt x="0" y="1172933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171950" y="3802608"/>
            <a:ext cx="4953000" cy="1173480"/>
          </a:xfrm>
          <a:custGeom>
            <a:avLst/>
            <a:gdLst/>
            <a:ahLst/>
            <a:cxnLst/>
            <a:rect l="l" t="t" r="r" b="b"/>
            <a:pathLst>
              <a:path w="4953000" h="1173479">
                <a:moveTo>
                  <a:pt x="0" y="0"/>
                </a:moveTo>
                <a:lnTo>
                  <a:pt x="4953000" y="0"/>
                </a:lnTo>
                <a:lnTo>
                  <a:pt x="4953000" y="1172933"/>
                </a:lnTo>
                <a:lnTo>
                  <a:pt x="0" y="1172933"/>
                </a:lnTo>
                <a:lnTo>
                  <a:pt x="0" y="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069" y="4981906"/>
            <a:ext cx="4171950" cy="1092835"/>
          </a:xfrm>
          <a:custGeom>
            <a:avLst/>
            <a:gdLst/>
            <a:ahLst/>
            <a:cxnLst/>
            <a:rect l="l" t="t" r="r" b="b"/>
            <a:pathLst>
              <a:path w="4171950" h="1092835">
                <a:moveTo>
                  <a:pt x="0" y="1092339"/>
                </a:moveTo>
                <a:lnTo>
                  <a:pt x="4171950" y="1092339"/>
                </a:lnTo>
                <a:lnTo>
                  <a:pt x="4171950" y="0"/>
                </a:lnTo>
                <a:lnTo>
                  <a:pt x="0" y="0"/>
                </a:lnTo>
                <a:lnTo>
                  <a:pt x="0" y="1092339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4171950" y="4975542"/>
            <a:ext cx="4953000" cy="1092835"/>
          </a:xfrm>
          <a:custGeom>
            <a:avLst/>
            <a:gdLst/>
            <a:ahLst/>
            <a:cxnLst/>
            <a:rect l="l" t="t" r="r" b="b"/>
            <a:pathLst>
              <a:path w="4953000" h="1092835">
                <a:moveTo>
                  <a:pt x="0" y="0"/>
                </a:moveTo>
                <a:lnTo>
                  <a:pt x="4953000" y="0"/>
                </a:lnTo>
                <a:lnTo>
                  <a:pt x="4953000" y="1092339"/>
                </a:lnTo>
                <a:lnTo>
                  <a:pt x="0" y="1092339"/>
                </a:lnTo>
                <a:lnTo>
                  <a:pt x="0" y="0"/>
                </a:lnTo>
                <a:close/>
              </a:path>
            </a:pathLst>
          </a:custGeom>
          <a:solidFill>
            <a:srgbClr val="EE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71950" y="1746250"/>
            <a:ext cx="0" cy="4328160"/>
          </a:xfrm>
          <a:custGeom>
            <a:avLst/>
            <a:gdLst/>
            <a:ahLst/>
            <a:cxnLst/>
            <a:rect l="l" t="t" r="r" b="b"/>
            <a:pathLst>
              <a:path h="4328160">
                <a:moveTo>
                  <a:pt x="0" y="0"/>
                </a:moveTo>
                <a:lnTo>
                  <a:pt x="0" y="432799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977874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3802613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4975547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24950" y="1746250"/>
            <a:ext cx="0" cy="4328160"/>
          </a:xfrm>
          <a:custGeom>
            <a:avLst/>
            <a:gdLst/>
            <a:ahLst/>
            <a:cxnLst/>
            <a:rect l="l" t="t" r="r" b="b"/>
            <a:pathLst>
              <a:path h="4328160">
                <a:moveTo>
                  <a:pt x="0" y="0"/>
                </a:moveTo>
                <a:lnTo>
                  <a:pt x="0" y="432799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75260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6067889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8393" y="1226313"/>
            <a:ext cx="3675379" cy="1080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115">
              <a:lnSpc>
                <a:spcPct val="100000"/>
              </a:lnSpc>
            </a:pP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Element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14999"/>
              </a:lnSpc>
            </a:pP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Tutoring,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Study Skills 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Training,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Instruction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-  </a:t>
            </a:r>
            <a:r>
              <a:rPr sz="1600" b="1" spc="-30" dirty="0">
                <a:solidFill>
                  <a:srgbClr val="009876"/>
                </a:solidFill>
                <a:latin typeface="Calibri"/>
                <a:cs typeface="Calibri"/>
              </a:rPr>
              <a:t>MANDATORY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5" dirty="0"/>
              <a:t>MassHireGreaterLowell.com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31" name="object 31"/>
          <p:cNvSpPr txBox="1"/>
          <p:nvPr/>
        </p:nvSpPr>
        <p:spPr>
          <a:xfrm>
            <a:off x="28393" y="2984782"/>
            <a:ext cx="249745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Alternative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Secondary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School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393" y="3809333"/>
            <a:ext cx="271843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Work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Experience -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30" dirty="0">
                <a:solidFill>
                  <a:srgbClr val="009876"/>
                </a:solidFill>
                <a:latin typeface="Calibri"/>
                <a:cs typeface="Calibri"/>
              </a:rPr>
              <a:t>MANDATORY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785" y="4981906"/>
            <a:ext cx="2250958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Occupational</a:t>
            </a:r>
            <a:r>
              <a:rPr sz="16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Skills</a:t>
            </a:r>
            <a:r>
              <a:rPr lang="en-US" sz="1600" b="1" spc="-5" dirty="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lang="en-US" sz="1600" b="1" spc="-5" dirty="0">
                <a:latin typeface="Calibri"/>
                <a:cs typeface="Calibri"/>
              </a:rPr>
              <a:t>MANDATORY FOR OUT-OF-SCHOOL YOUTH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32019" y="1801291"/>
            <a:ext cx="4899281" cy="43216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575">
              <a:lnSpc>
                <a:spcPct val="114999"/>
              </a:lnSpc>
            </a:pP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Evidence-based dropout prevention and recovery strategies which aid in the development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of educational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achievement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skills that leads 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to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the completion of the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requirements </a:t>
            </a:r>
            <a:r>
              <a:rPr lang="en-US" sz="1500" spc="-15" dirty="0">
                <a:solidFill>
                  <a:srgbClr val="009876"/>
                </a:solidFill>
                <a:latin typeface="Calibri"/>
                <a:cs typeface="Calibri"/>
              </a:rPr>
              <a:t>for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a secondary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or  post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secondary school</a:t>
            </a:r>
            <a:r>
              <a:rPr lang="en-US" sz="1500" spc="40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diploma/credential.</a:t>
            </a:r>
            <a:endParaRPr lang="en-US" sz="1500" dirty="0">
              <a:latin typeface="Calibri"/>
              <a:cs typeface="Calibri"/>
            </a:endParaRPr>
          </a:p>
          <a:p>
            <a:pPr marL="12700" marR="649605">
              <a:lnSpc>
                <a:spcPct val="114999"/>
              </a:lnSpc>
              <a:spcBef>
                <a:spcPts val="1180"/>
              </a:spcBef>
            </a:pPr>
            <a:r>
              <a:rPr sz="1500" spc="-5" dirty="0">
                <a:solidFill>
                  <a:srgbClr val="009876"/>
                </a:solidFill>
                <a:latin typeface="Calibri"/>
                <a:cs typeface="Calibri"/>
              </a:rPr>
              <a:t>Alternative secondary school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services or</a:t>
            </a:r>
            <a:r>
              <a:rPr sz="1500" spc="-5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009876"/>
                </a:solidFill>
                <a:latin typeface="Calibri"/>
                <a:cs typeface="Calibri"/>
              </a:rPr>
              <a:t>drop </a:t>
            </a:r>
            <a:r>
              <a:rPr sz="1500" spc="-5" dirty="0">
                <a:solidFill>
                  <a:srgbClr val="009876"/>
                </a:solidFill>
                <a:latin typeface="Calibri"/>
                <a:cs typeface="Calibri"/>
              </a:rPr>
              <a:t>out  </a:t>
            </a:r>
            <a:r>
              <a:rPr sz="1500" spc="-15" dirty="0">
                <a:solidFill>
                  <a:srgbClr val="009876"/>
                </a:solidFill>
                <a:latin typeface="Calibri"/>
                <a:cs typeface="Calibri"/>
              </a:rPr>
              <a:t>recovery</a:t>
            </a:r>
            <a:r>
              <a:rPr sz="1500" spc="-10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009876"/>
                </a:solidFill>
                <a:latin typeface="Calibri"/>
                <a:cs typeface="Calibri"/>
              </a:rPr>
              <a:t>services.</a:t>
            </a:r>
            <a:endParaRPr sz="15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lang="en-US" sz="1500" dirty="0">
              <a:latin typeface="Times New Roman"/>
              <a:cs typeface="Times New Roman"/>
            </a:endParaRPr>
          </a:p>
          <a:p>
            <a:pPr marL="12700" marR="5080">
              <a:lnSpc>
                <a:spcPct val="114999"/>
              </a:lnSpc>
            </a:pP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Paid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and unpaid </a:t>
            </a:r>
            <a:r>
              <a:rPr lang="en-US" sz="1500" spc="-25" dirty="0">
                <a:solidFill>
                  <a:srgbClr val="009876"/>
                </a:solidFill>
                <a:latin typeface="Calibri"/>
                <a:cs typeface="Calibri"/>
              </a:rPr>
              <a:t>work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experiences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which include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summer  employment, year-round employment, </a:t>
            </a:r>
            <a:r>
              <a:rPr lang="en-US" sz="1500" spc="-15" dirty="0">
                <a:solidFill>
                  <a:srgbClr val="009876"/>
                </a:solidFill>
                <a:latin typeface="Calibri"/>
                <a:cs typeface="Calibri"/>
              </a:rPr>
              <a:t>pre-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apprenticeship,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internships/job-shadows,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on-the-job 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training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opportunities,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employer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panels,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company</a:t>
            </a:r>
            <a:r>
              <a:rPr lang="en-US" sz="1500" spc="65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lang="en-US" sz="1500" spc="-15" dirty="0">
                <a:solidFill>
                  <a:srgbClr val="009876"/>
                </a:solidFill>
                <a:latin typeface="Calibri"/>
                <a:cs typeface="Calibri"/>
              </a:rPr>
              <a:t>tours.</a:t>
            </a:r>
            <a:endParaRPr lang="en-US" sz="1500" dirty="0">
              <a:latin typeface="Calibri"/>
              <a:cs typeface="Calibri"/>
            </a:endParaRPr>
          </a:p>
          <a:p>
            <a:pPr marL="12700" marR="249554">
              <a:lnSpc>
                <a:spcPct val="100000"/>
              </a:lnSpc>
              <a:spcBef>
                <a:spcPts val="530"/>
              </a:spcBef>
            </a:pPr>
            <a:endParaRPr lang="en-US" sz="1500" spc="-5" dirty="0">
              <a:solidFill>
                <a:srgbClr val="009876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pPr marL="12700" marR="249554">
              <a:lnSpc>
                <a:spcPct val="100000"/>
              </a:lnSpc>
              <a:spcBef>
                <a:spcPts val="530"/>
              </a:spcBef>
            </a:pP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An </a:t>
            </a:r>
            <a:r>
              <a:rPr lang="en-US" sz="1500" spc="-15" dirty="0">
                <a:solidFill>
                  <a:srgbClr val="009876"/>
                </a:solidFill>
                <a:latin typeface="Calibri"/>
                <a:cs typeface="Calibri"/>
              </a:rPr>
              <a:t>organized program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of study that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provides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specific 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vocational </a:t>
            </a:r>
            <a:r>
              <a:rPr lang="en-US" sz="1500" spc="-5" dirty="0">
                <a:solidFill>
                  <a:srgbClr val="009876"/>
                </a:solidFill>
                <a:latin typeface="Calibri"/>
                <a:cs typeface="Calibri"/>
              </a:rPr>
              <a:t>skills that lead </a:t>
            </a:r>
            <a:r>
              <a:rPr lang="en-US" sz="1500" spc="-10" dirty="0">
                <a:solidFill>
                  <a:srgbClr val="009876"/>
                </a:solidFill>
                <a:latin typeface="Calibri"/>
                <a:cs typeface="Calibri"/>
              </a:rPr>
              <a:t>to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recognized postsecondary credentials that are aligned with in-demand industry sectors or occupation in the local area involved.</a:t>
            </a:r>
            <a:endParaRPr lang="en-US" sz="1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031875"/>
          </a:xfrm>
          <a:custGeom>
            <a:avLst/>
            <a:gdLst/>
            <a:ahLst/>
            <a:cxnLst/>
            <a:rect l="l" t="t" r="r" b="b"/>
            <a:pathLst>
              <a:path w="1217929" h="1031875">
                <a:moveTo>
                  <a:pt x="0" y="1031595"/>
                </a:moveTo>
                <a:lnTo>
                  <a:pt x="1217676" y="1031595"/>
                </a:lnTo>
                <a:lnTo>
                  <a:pt x="1217676" y="0"/>
                </a:lnTo>
                <a:lnTo>
                  <a:pt x="0" y="0"/>
                </a:lnTo>
                <a:lnTo>
                  <a:pt x="0" y="1031595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76628" y="295847"/>
            <a:ext cx="851858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600" b="0" spc="-20" dirty="0">
                <a:latin typeface="Calibri"/>
                <a:cs typeface="Calibri"/>
              </a:rPr>
              <a:t>Description of WIOA </a:t>
            </a:r>
            <a:r>
              <a:rPr lang="en-US" sz="3600" b="0" spc="-25" dirty="0">
                <a:latin typeface="Calibri"/>
                <a:cs typeface="Calibri"/>
              </a:rPr>
              <a:t>Program</a:t>
            </a:r>
            <a:r>
              <a:rPr lang="en-US" sz="3600" b="0" spc="-35" dirty="0">
                <a:latin typeface="Calibri"/>
                <a:cs typeface="Calibri"/>
              </a:rPr>
              <a:t> </a:t>
            </a:r>
            <a:r>
              <a:rPr lang="en-US" sz="3600" b="0" spc="-10" dirty="0">
                <a:latin typeface="Calibri"/>
                <a:cs typeface="Calibri"/>
              </a:rPr>
              <a:t>Elements Cont.</a:t>
            </a:r>
            <a:endParaRPr sz="3600" dirty="0"/>
          </a:p>
        </p:txBody>
      </p:sp>
      <p:sp>
        <p:nvSpPr>
          <p:cNvPr id="8" name="object 8"/>
          <p:cNvSpPr/>
          <p:nvPr/>
        </p:nvSpPr>
        <p:spPr>
          <a:xfrm>
            <a:off x="0" y="1371600"/>
            <a:ext cx="3733800" cy="831215"/>
          </a:xfrm>
          <a:custGeom>
            <a:avLst/>
            <a:gdLst/>
            <a:ahLst/>
            <a:cxnLst/>
            <a:rect l="l" t="t" r="r" b="b"/>
            <a:pathLst>
              <a:path w="3733800" h="831214">
                <a:moveTo>
                  <a:pt x="0" y="831062"/>
                </a:moveTo>
                <a:lnTo>
                  <a:pt x="3733800" y="831062"/>
                </a:lnTo>
                <a:lnTo>
                  <a:pt x="3733800" y="0"/>
                </a:lnTo>
                <a:lnTo>
                  <a:pt x="0" y="0"/>
                </a:lnTo>
                <a:lnTo>
                  <a:pt x="0" y="831062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33800" y="1371600"/>
            <a:ext cx="5410200" cy="831215"/>
          </a:xfrm>
          <a:custGeom>
            <a:avLst/>
            <a:gdLst/>
            <a:ahLst/>
            <a:cxnLst/>
            <a:rect l="l" t="t" r="r" b="b"/>
            <a:pathLst>
              <a:path w="5410200" h="831214">
                <a:moveTo>
                  <a:pt x="0" y="831062"/>
                </a:moveTo>
                <a:lnTo>
                  <a:pt x="5410200" y="831062"/>
                </a:lnTo>
                <a:lnTo>
                  <a:pt x="5410200" y="0"/>
                </a:lnTo>
                <a:lnTo>
                  <a:pt x="0" y="0"/>
                </a:lnTo>
                <a:lnTo>
                  <a:pt x="0" y="831062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2202662"/>
            <a:ext cx="3733800" cy="1038860"/>
          </a:xfrm>
          <a:custGeom>
            <a:avLst/>
            <a:gdLst/>
            <a:ahLst/>
            <a:cxnLst/>
            <a:rect l="l" t="t" r="r" b="b"/>
            <a:pathLst>
              <a:path w="3733800" h="1038860">
                <a:moveTo>
                  <a:pt x="0" y="1038834"/>
                </a:moveTo>
                <a:lnTo>
                  <a:pt x="3733800" y="1038834"/>
                </a:lnTo>
                <a:lnTo>
                  <a:pt x="3733800" y="0"/>
                </a:lnTo>
                <a:lnTo>
                  <a:pt x="0" y="0"/>
                </a:lnTo>
                <a:lnTo>
                  <a:pt x="0" y="1038834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33800" y="2202662"/>
            <a:ext cx="5410200" cy="1038860"/>
          </a:xfrm>
          <a:custGeom>
            <a:avLst/>
            <a:gdLst/>
            <a:ahLst/>
            <a:cxnLst/>
            <a:rect l="l" t="t" r="r" b="b"/>
            <a:pathLst>
              <a:path w="5410200" h="1038860">
                <a:moveTo>
                  <a:pt x="0" y="1038834"/>
                </a:moveTo>
                <a:lnTo>
                  <a:pt x="5410200" y="1038834"/>
                </a:lnTo>
                <a:lnTo>
                  <a:pt x="5410200" y="0"/>
                </a:lnTo>
                <a:lnTo>
                  <a:pt x="0" y="0"/>
                </a:lnTo>
                <a:lnTo>
                  <a:pt x="0" y="1038834"/>
                </a:lnTo>
                <a:close/>
              </a:path>
            </a:pathLst>
          </a:custGeom>
          <a:solidFill>
            <a:srgbClr val="EE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3241509"/>
            <a:ext cx="3733800" cy="1038860"/>
          </a:xfrm>
          <a:custGeom>
            <a:avLst/>
            <a:gdLst/>
            <a:ahLst/>
            <a:cxnLst/>
            <a:rect l="l" t="t" r="r" b="b"/>
            <a:pathLst>
              <a:path w="3733800" h="1038860">
                <a:moveTo>
                  <a:pt x="0" y="1038834"/>
                </a:moveTo>
                <a:lnTo>
                  <a:pt x="3733800" y="1038834"/>
                </a:lnTo>
                <a:lnTo>
                  <a:pt x="3733800" y="0"/>
                </a:lnTo>
                <a:lnTo>
                  <a:pt x="0" y="0"/>
                </a:lnTo>
                <a:lnTo>
                  <a:pt x="0" y="1038834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33800" y="3241509"/>
            <a:ext cx="5410200" cy="1038860"/>
          </a:xfrm>
          <a:custGeom>
            <a:avLst/>
            <a:gdLst/>
            <a:ahLst/>
            <a:cxnLst/>
            <a:rect l="l" t="t" r="r" b="b"/>
            <a:pathLst>
              <a:path w="5410200" h="1038860">
                <a:moveTo>
                  <a:pt x="0" y="1038834"/>
                </a:moveTo>
                <a:lnTo>
                  <a:pt x="5410200" y="1038834"/>
                </a:lnTo>
                <a:lnTo>
                  <a:pt x="5410200" y="0"/>
                </a:lnTo>
                <a:lnTo>
                  <a:pt x="0" y="0"/>
                </a:lnTo>
                <a:lnTo>
                  <a:pt x="0" y="1038834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4280344"/>
            <a:ext cx="3733800" cy="1038860"/>
          </a:xfrm>
          <a:custGeom>
            <a:avLst/>
            <a:gdLst/>
            <a:ahLst/>
            <a:cxnLst/>
            <a:rect l="l" t="t" r="r" b="b"/>
            <a:pathLst>
              <a:path w="3733800" h="1038860">
                <a:moveTo>
                  <a:pt x="0" y="1038821"/>
                </a:moveTo>
                <a:lnTo>
                  <a:pt x="3733800" y="1038821"/>
                </a:lnTo>
                <a:lnTo>
                  <a:pt x="3733800" y="0"/>
                </a:lnTo>
                <a:lnTo>
                  <a:pt x="0" y="0"/>
                </a:lnTo>
                <a:lnTo>
                  <a:pt x="0" y="1038821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33800" y="4280344"/>
            <a:ext cx="5410200" cy="1038860"/>
          </a:xfrm>
          <a:custGeom>
            <a:avLst/>
            <a:gdLst/>
            <a:ahLst/>
            <a:cxnLst/>
            <a:rect l="l" t="t" r="r" b="b"/>
            <a:pathLst>
              <a:path w="5410200" h="1038860">
                <a:moveTo>
                  <a:pt x="0" y="1038821"/>
                </a:moveTo>
                <a:lnTo>
                  <a:pt x="5410200" y="1038821"/>
                </a:lnTo>
                <a:lnTo>
                  <a:pt x="5410200" y="0"/>
                </a:lnTo>
                <a:lnTo>
                  <a:pt x="0" y="0"/>
                </a:lnTo>
                <a:lnTo>
                  <a:pt x="0" y="1038821"/>
                </a:lnTo>
                <a:close/>
              </a:path>
            </a:pathLst>
          </a:custGeom>
          <a:solidFill>
            <a:srgbClr val="EE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0" y="5319166"/>
            <a:ext cx="3733800" cy="803275"/>
          </a:xfrm>
          <a:custGeom>
            <a:avLst/>
            <a:gdLst/>
            <a:ahLst/>
            <a:cxnLst/>
            <a:rect l="l" t="t" r="r" b="b"/>
            <a:pathLst>
              <a:path w="3733800" h="803275">
                <a:moveTo>
                  <a:pt x="0" y="802690"/>
                </a:moveTo>
                <a:lnTo>
                  <a:pt x="3733800" y="802690"/>
                </a:lnTo>
                <a:lnTo>
                  <a:pt x="3733800" y="0"/>
                </a:lnTo>
                <a:lnTo>
                  <a:pt x="0" y="0"/>
                </a:lnTo>
                <a:lnTo>
                  <a:pt x="0" y="802690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33800" y="5319166"/>
            <a:ext cx="5410200" cy="803275"/>
          </a:xfrm>
          <a:custGeom>
            <a:avLst/>
            <a:gdLst/>
            <a:ahLst/>
            <a:cxnLst/>
            <a:rect l="l" t="t" r="r" b="b"/>
            <a:pathLst>
              <a:path w="5410200" h="803275">
                <a:moveTo>
                  <a:pt x="0" y="802690"/>
                </a:moveTo>
                <a:lnTo>
                  <a:pt x="5410200" y="802690"/>
                </a:lnTo>
                <a:lnTo>
                  <a:pt x="5410200" y="0"/>
                </a:lnTo>
                <a:lnTo>
                  <a:pt x="0" y="0"/>
                </a:lnTo>
                <a:lnTo>
                  <a:pt x="0" y="802690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800" y="1365250"/>
            <a:ext cx="0" cy="4763135"/>
          </a:xfrm>
          <a:custGeom>
            <a:avLst/>
            <a:gdLst/>
            <a:ahLst/>
            <a:cxnLst/>
            <a:rect l="l" t="t" r="r" b="b"/>
            <a:pathLst>
              <a:path h="4763135">
                <a:moveTo>
                  <a:pt x="0" y="0"/>
                </a:moveTo>
                <a:lnTo>
                  <a:pt x="0" y="476295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220266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2415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428033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0" y="5319169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1365250"/>
            <a:ext cx="0" cy="4763135"/>
          </a:xfrm>
          <a:custGeom>
            <a:avLst/>
            <a:gdLst/>
            <a:ahLst/>
            <a:cxnLst/>
            <a:rect l="l" t="t" r="r" b="b"/>
            <a:pathLst>
              <a:path h="4763135">
                <a:moveTo>
                  <a:pt x="0" y="0"/>
                </a:moveTo>
                <a:lnTo>
                  <a:pt x="0" y="476295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4000" y="1365250"/>
            <a:ext cx="0" cy="4763135"/>
          </a:xfrm>
          <a:custGeom>
            <a:avLst/>
            <a:gdLst/>
            <a:ahLst/>
            <a:cxnLst/>
            <a:rect l="l" t="t" r="r" b="b"/>
            <a:pathLst>
              <a:path h="4763135">
                <a:moveTo>
                  <a:pt x="0" y="0"/>
                </a:moveTo>
                <a:lnTo>
                  <a:pt x="0" y="4762957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1371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612186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7443" y="1378711"/>
            <a:ext cx="357886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Education concurrently 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w/Workforce</a:t>
            </a:r>
            <a:r>
              <a:rPr sz="1600" b="1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Prep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81232" y="1358848"/>
            <a:ext cx="511492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Integrated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education and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training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that occur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concurrently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and 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contextually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with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workforce</a:t>
            </a:r>
            <a:r>
              <a:rPr sz="1600" spc="25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preparation.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443" y="2209749"/>
            <a:ext cx="212725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Leadership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Development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781232" y="2189885"/>
            <a:ext cx="48133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/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W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hich</a:t>
            </a:r>
            <a:r>
              <a:rPr lang="en-US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</a:t>
            </a:r>
            <a:r>
              <a:rPr lang="en-US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include</a:t>
            </a:r>
            <a:r>
              <a:rPr lang="en-US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community</a:t>
            </a:r>
            <a:r>
              <a:rPr lang="en-US" sz="16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service</a:t>
            </a:r>
            <a:r>
              <a:rPr lang="en-US" sz="16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16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pc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peer-centered activities encouraging responsibility and other positive social and civic behaviors, as appropriate.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443" y="3248545"/>
            <a:ext cx="168084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Supportive</a:t>
            </a:r>
            <a:r>
              <a:rPr sz="1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Services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81232" y="3228681"/>
            <a:ext cx="509587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/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Services that enable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youth to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participate </a:t>
            </a:r>
            <a:r>
              <a:rPr sz="1600" dirty="0">
                <a:solidFill>
                  <a:srgbClr val="009876"/>
                </a:solidFill>
                <a:latin typeface="Calibri"/>
                <a:cs typeface="Calibri"/>
              </a:rPr>
              <a:t>in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program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activities  such as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assistance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with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book,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fees,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school supplies, 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transportation, </a:t>
            </a:r>
            <a:r>
              <a:rPr lang="en-US" sz="1600" spc="-5" dirty="0">
                <a:solidFill>
                  <a:srgbClr val="009876"/>
                </a:solidFill>
                <a:latin typeface="Calibri"/>
                <a:cs typeface="Calibri"/>
              </a:rPr>
              <a:t>l</a:t>
            </a:r>
            <a:r>
              <a:rPr lang="en-US" sz="1600" spc="-10" dirty="0">
                <a:solidFill>
                  <a:srgbClr val="009876"/>
                </a:solidFill>
                <a:latin typeface="Calibri"/>
                <a:cs typeface="Calibri"/>
              </a:rPr>
              <a:t>egal </a:t>
            </a:r>
            <a:r>
              <a:rPr sz="1600" dirty="0">
                <a:solidFill>
                  <a:srgbClr val="009876"/>
                </a:solidFill>
                <a:latin typeface="Calibri"/>
                <a:cs typeface="Calibri"/>
              </a:rPr>
              <a:t>aid</a:t>
            </a:r>
            <a:r>
              <a:rPr sz="1600" spc="-35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services</a:t>
            </a:r>
            <a:r>
              <a:rPr lang="en-US" sz="1600" spc="-5" dirty="0">
                <a:solidFill>
                  <a:srgbClr val="009876"/>
                </a:solidFill>
                <a:latin typeface="Calibri"/>
                <a:cs typeface="Calibri"/>
              </a:rPr>
              <a:t>, childcare, housing, and referrals to medical services. 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7443" y="4287342"/>
            <a:ext cx="142303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Adult</a:t>
            </a:r>
            <a:r>
              <a:rPr sz="16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Mentoring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781232" y="4267478"/>
            <a:ext cx="5213985" cy="754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Formal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relationship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between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youth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and an adult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mentor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with 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structured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activities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where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mentor </a:t>
            </a:r>
            <a:r>
              <a:rPr sz="1600" spc="-20" dirty="0">
                <a:solidFill>
                  <a:srgbClr val="009876"/>
                </a:solidFill>
                <a:latin typeface="Calibri"/>
                <a:cs typeface="Calibri"/>
              </a:rPr>
              <a:t>offers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guidance,  support, and</a:t>
            </a:r>
            <a:r>
              <a:rPr sz="1600" spc="-60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encouragement.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7443" y="5289562"/>
            <a:ext cx="266446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999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Follow-up Services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(12 months)  </a:t>
            </a:r>
            <a:r>
              <a:rPr sz="1600" b="1" spc="-30" dirty="0">
                <a:solidFill>
                  <a:srgbClr val="009876"/>
                </a:solidFill>
                <a:latin typeface="Calibri"/>
                <a:cs typeface="Calibri"/>
              </a:rPr>
              <a:t>MANDATORY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81232" y="5306274"/>
            <a:ext cx="5026660" cy="754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Follow-up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services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are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provided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for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12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months after exit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that  include services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participants that help with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retention </a:t>
            </a:r>
            <a:r>
              <a:rPr sz="1600" dirty="0">
                <a:solidFill>
                  <a:srgbClr val="009876"/>
                </a:solidFill>
                <a:latin typeface="Calibri"/>
                <a:cs typeface="Calibri"/>
              </a:rPr>
              <a:t>in 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employment/education/training.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0" y="1031595"/>
            <a:ext cx="3733800" cy="340360"/>
          </a:xfrm>
          <a:custGeom>
            <a:avLst/>
            <a:gdLst/>
            <a:ahLst/>
            <a:cxnLst/>
            <a:rect l="l" t="t" r="r" b="b"/>
            <a:pathLst>
              <a:path w="3733800" h="340359">
                <a:moveTo>
                  <a:pt x="0" y="340004"/>
                </a:moveTo>
                <a:lnTo>
                  <a:pt x="3733800" y="340004"/>
                </a:lnTo>
                <a:lnTo>
                  <a:pt x="3733800" y="0"/>
                </a:lnTo>
                <a:lnTo>
                  <a:pt x="0" y="0"/>
                </a:lnTo>
                <a:lnTo>
                  <a:pt x="0" y="340004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733800" y="1031595"/>
            <a:ext cx="5410200" cy="340360"/>
          </a:xfrm>
          <a:custGeom>
            <a:avLst/>
            <a:gdLst/>
            <a:ahLst/>
            <a:cxnLst/>
            <a:rect l="l" t="t" r="r" b="b"/>
            <a:pathLst>
              <a:path w="5410200" h="340359">
                <a:moveTo>
                  <a:pt x="0" y="340004"/>
                </a:moveTo>
                <a:lnTo>
                  <a:pt x="5410200" y="340004"/>
                </a:lnTo>
                <a:lnTo>
                  <a:pt x="5410200" y="0"/>
                </a:lnTo>
                <a:lnTo>
                  <a:pt x="0" y="0"/>
                </a:lnTo>
                <a:lnTo>
                  <a:pt x="0" y="340004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733800" y="1025245"/>
            <a:ext cx="0" cy="365760"/>
          </a:xfrm>
          <a:custGeom>
            <a:avLst/>
            <a:gdLst/>
            <a:ahLst/>
            <a:cxnLst/>
            <a:rect l="l" t="t" r="r" b="b"/>
            <a:pathLst>
              <a:path h="365759">
                <a:moveTo>
                  <a:pt x="0" y="0"/>
                </a:moveTo>
                <a:lnTo>
                  <a:pt x="0" y="3654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1025245"/>
            <a:ext cx="0" cy="365760"/>
          </a:xfrm>
          <a:custGeom>
            <a:avLst/>
            <a:gdLst/>
            <a:ahLst/>
            <a:cxnLst/>
            <a:rect l="l" t="t" r="r" b="b"/>
            <a:pathLst>
              <a:path h="365759">
                <a:moveTo>
                  <a:pt x="0" y="0"/>
                </a:moveTo>
                <a:lnTo>
                  <a:pt x="0" y="3654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144000" y="1025245"/>
            <a:ext cx="0" cy="365760"/>
          </a:xfrm>
          <a:custGeom>
            <a:avLst/>
            <a:gdLst/>
            <a:ahLst/>
            <a:cxnLst/>
            <a:rect l="l" t="t" r="r" b="b"/>
            <a:pathLst>
              <a:path h="365759">
                <a:moveTo>
                  <a:pt x="0" y="0"/>
                </a:moveTo>
                <a:lnTo>
                  <a:pt x="0" y="3654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1031595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13716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7443" y="1038707"/>
            <a:ext cx="14859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Element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5" dirty="0"/>
              <a:t>MassHireGreaterLowell.com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45" name="object 45"/>
          <p:cNvSpPr txBox="1"/>
          <p:nvPr/>
        </p:nvSpPr>
        <p:spPr>
          <a:xfrm>
            <a:off x="3781232" y="1038707"/>
            <a:ext cx="98996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Introductions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Overview of the </a:t>
            </a:r>
            <a:r>
              <a:rPr kumimoji="0" lang="en-US" sz="1800" i="0" u="none" strike="noStrike" kern="1200" cap="none" spc="-5" normalizeH="0" baseline="0" noProof="0" dirty="0" err="1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MassHire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en-US" sz="1800" spc="-10" dirty="0">
                <a:solidFill>
                  <a:srgbClr val="032B4A"/>
                </a:solidFill>
                <a:latin typeface="Calibri"/>
                <a:cs typeface="Calibri"/>
              </a:rPr>
              <a:t>Merrimack Valley Workforce Board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Background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 </a:t>
            </a: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WIOA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Purpose of the</a:t>
            </a:r>
            <a:r>
              <a:rPr kumimoji="0" lang="en-US" sz="1800" i="0" u="none" strike="noStrike" kern="1200" cap="none" spc="3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RFP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Estimated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Funds</a:t>
            </a:r>
            <a:r>
              <a:rPr kumimoji="0" lang="en-US" sz="1800" i="0" u="none" strike="noStrike" kern="1200" cap="none" spc="-5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Available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Eligible</a:t>
            </a:r>
            <a:r>
              <a:rPr kumimoji="0" lang="en-US" sz="1800" i="0" u="none" strike="noStrike" kern="1200" cap="none" spc="-1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Applicants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Role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of</a:t>
            </a:r>
            <a:r>
              <a:rPr lang="en-US" sz="1800" spc="-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1800" spc="-55" dirty="0" err="1">
                <a:solidFill>
                  <a:srgbClr val="032B4A"/>
                </a:solidFill>
                <a:latin typeface="Calibri"/>
                <a:cs typeface="Calibri"/>
              </a:rPr>
              <a:t>MassHire</a:t>
            </a:r>
            <a:r>
              <a:rPr lang="en-US" sz="1800" spc="-55" dirty="0">
                <a:solidFill>
                  <a:srgbClr val="032B4A"/>
                </a:solidFill>
                <a:latin typeface="Calibri"/>
                <a:cs typeface="Calibri"/>
              </a:rPr>
              <a:t> Merrimack Valley Workforce Board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3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Youth </a:t>
            </a: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Participant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Eligibility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The 14 </a:t>
            </a:r>
            <a:r>
              <a:rPr kumimoji="0" lang="en-US" sz="1800" i="0" u="none" strike="noStrike" kern="1200" cap="none" spc="-1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Program</a:t>
            </a: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Calibri"/>
              </a:rPr>
              <a:t>Elements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WIOA Performance</a:t>
            </a:r>
            <a:r>
              <a:rPr kumimoji="0" lang="en-US" sz="1800" i="0" u="none" strike="noStrike" kern="1200" cap="none" spc="-3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Measures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Individual Service </a:t>
            </a:r>
            <a:r>
              <a:rPr kumimoji="0" lang="en-US" sz="1800" i="0" u="none" strike="noStrike" kern="1200" cap="none" spc="-1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Strategy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Assessments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Career</a:t>
            </a:r>
            <a:r>
              <a:rPr kumimoji="0" lang="en-US" sz="1800" i="0" u="none" strike="noStrike" kern="1200" cap="none" spc="-9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1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Pathways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Budget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Submission </a:t>
            </a: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Timeframe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and </a:t>
            </a:r>
            <a:r>
              <a:rPr kumimoji="0" lang="en-US" sz="1800" i="0" u="none" strike="noStrike" kern="1200" cap="none" spc="-1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Review</a:t>
            </a:r>
            <a:r>
              <a:rPr kumimoji="0" lang="en-US" sz="1800" i="0" u="none" strike="noStrike" kern="1200" cap="none" spc="-5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i="0" u="none" strike="noStrike" kern="1200" cap="none" spc="-5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Process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99085" marR="0" lvl="0" indent="-286385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405B76"/>
              </a:buClr>
              <a:buSzTx/>
              <a:buFont typeface="Arial"/>
              <a:buChar char="•"/>
              <a:tabLst>
                <a:tab pos="299085" algn="l"/>
                <a:tab pos="299720" algn="l"/>
              </a:tabLst>
              <a:defRPr/>
            </a:pPr>
            <a:r>
              <a:rPr kumimoji="0" lang="en-US" sz="1800" i="0" u="none" strike="noStrike" kern="1200" cap="none" spc="-10" normalizeH="0" baseline="0" noProof="0" dirty="0">
                <a:ln>
                  <a:noFill/>
                </a:ln>
                <a:solidFill>
                  <a:srgbClr val="032B4A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Resources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19350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7839" y="295847"/>
            <a:ext cx="8429433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kumimoji="0" lang="en-US" sz="36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Description of WIOA </a:t>
            </a:r>
            <a:r>
              <a:rPr kumimoji="0" lang="en-US" sz="3600" b="0" i="0" u="none" strike="noStrike" kern="120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Program</a:t>
            </a:r>
            <a:r>
              <a:rPr kumimoji="0" lang="en-US" sz="3600" b="0" i="0" u="none" strike="noStrike" kern="120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36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Elements Cont.</a:t>
            </a:r>
            <a:endParaRPr sz="4000" dirty="0"/>
          </a:p>
        </p:txBody>
      </p:sp>
      <p:sp>
        <p:nvSpPr>
          <p:cNvPr id="6" name="object 6"/>
          <p:cNvSpPr/>
          <p:nvPr/>
        </p:nvSpPr>
        <p:spPr>
          <a:xfrm>
            <a:off x="0" y="1571815"/>
            <a:ext cx="4114800" cy="975360"/>
          </a:xfrm>
          <a:custGeom>
            <a:avLst/>
            <a:gdLst/>
            <a:ahLst/>
            <a:cxnLst/>
            <a:rect l="l" t="t" r="r" b="b"/>
            <a:pathLst>
              <a:path w="4114800" h="975360">
                <a:moveTo>
                  <a:pt x="0" y="975372"/>
                </a:moveTo>
                <a:lnTo>
                  <a:pt x="4114800" y="975372"/>
                </a:lnTo>
                <a:lnTo>
                  <a:pt x="4114800" y="0"/>
                </a:lnTo>
                <a:lnTo>
                  <a:pt x="0" y="0"/>
                </a:lnTo>
                <a:lnTo>
                  <a:pt x="0" y="975372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14800" y="1571815"/>
            <a:ext cx="5029200" cy="975360"/>
          </a:xfrm>
          <a:custGeom>
            <a:avLst/>
            <a:gdLst/>
            <a:ahLst/>
            <a:cxnLst/>
            <a:rect l="l" t="t" r="r" b="b"/>
            <a:pathLst>
              <a:path w="5029200" h="975360">
                <a:moveTo>
                  <a:pt x="0" y="975372"/>
                </a:moveTo>
                <a:lnTo>
                  <a:pt x="5029200" y="975372"/>
                </a:lnTo>
                <a:lnTo>
                  <a:pt x="5029200" y="0"/>
                </a:lnTo>
                <a:lnTo>
                  <a:pt x="0" y="0"/>
                </a:lnTo>
                <a:lnTo>
                  <a:pt x="0" y="975372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547188"/>
            <a:ext cx="4114800" cy="975360"/>
          </a:xfrm>
          <a:custGeom>
            <a:avLst/>
            <a:gdLst/>
            <a:ahLst/>
            <a:cxnLst/>
            <a:rect l="l" t="t" r="r" b="b"/>
            <a:pathLst>
              <a:path w="4114800" h="975360">
                <a:moveTo>
                  <a:pt x="0" y="975360"/>
                </a:moveTo>
                <a:lnTo>
                  <a:pt x="4114800" y="975360"/>
                </a:lnTo>
                <a:lnTo>
                  <a:pt x="4114800" y="0"/>
                </a:lnTo>
                <a:lnTo>
                  <a:pt x="0" y="0"/>
                </a:lnTo>
                <a:lnTo>
                  <a:pt x="0" y="975360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14800" y="2547188"/>
            <a:ext cx="5029200" cy="975360"/>
          </a:xfrm>
          <a:custGeom>
            <a:avLst/>
            <a:gdLst/>
            <a:ahLst/>
            <a:cxnLst/>
            <a:rect l="l" t="t" r="r" b="b"/>
            <a:pathLst>
              <a:path w="5029200" h="975360">
                <a:moveTo>
                  <a:pt x="0" y="975360"/>
                </a:moveTo>
                <a:lnTo>
                  <a:pt x="5029200" y="975360"/>
                </a:lnTo>
                <a:lnTo>
                  <a:pt x="5029200" y="0"/>
                </a:lnTo>
                <a:lnTo>
                  <a:pt x="0" y="0"/>
                </a:lnTo>
                <a:lnTo>
                  <a:pt x="0" y="975360"/>
                </a:lnTo>
                <a:close/>
              </a:path>
            </a:pathLst>
          </a:custGeom>
          <a:solidFill>
            <a:srgbClr val="EE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3522548"/>
            <a:ext cx="4114800" cy="824865"/>
          </a:xfrm>
          <a:custGeom>
            <a:avLst/>
            <a:gdLst/>
            <a:ahLst/>
            <a:cxnLst/>
            <a:rect l="l" t="t" r="r" b="b"/>
            <a:pathLst>
              <a:path w="4114800" h="824864">
                <a:moveTo>
                  <a:pt x="0" y="824738"/>
                </a:moveTo>
                <a:lnTo>
                  <a:pt x="4114800" y="824738"/>
                </a:lnTo>
                <a:lnTo>
                  <a:pt x="4114800" y="0"/>
                </a:lnTo>
                <a:lnTo>
                  <a:pt x="0" y="0"/>
                </a:lnTo>
                <a:lnTo>
                  <a:pt x="0" y="824738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14800" y="3522548"/>
            <a:ext cx="5029200" cy="824865"/>
          </a:xfrm>
          <a:custGeom>
            <a:avLst/>
            <a:gdLst/>
            <a:ahLst/>
            <a:cxnLst/>
            <a:rect l="l" t="t" r="r" b="b"/>
            <a:pathLst>
              <a:path w="5029200" h="824864">
                <a:moveTo>
                  <a:pt x="0" y="824738"/>
                </a:moveTo>
                <a:lnTo>
                  <a:pt x="5029200" y="824738"/>
                </a:lnTo>
                <a:lnTo>
                  <a:pt x="5029200" y="0"/>
                </a:lnTo>
                <a:lnTo>
                  <a:pt x="0" y="0"/>
                </a:lnTo>
                <a:lnTo>
                  <a:pt x="0" y="824738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4347286"/>
            <a:ext cx="4114800" cy="1194435"/>
          </a:xfrm>
          <a:custGeom>
            <a:avLst/>
            <a:gdLst/>
            <a:ahLst/>
            <a:cxnLst/>
            <a:rect l="l" t="t" r="r" b="b"/>
            <a:pathLst>
              <a:path w="4114800" h="1194435">
                <a:moveTo>
                  <a:pt x="0" y="1194422"/>
                </a:moveTo>
                <a:lnTo>
                  <a:pt x="4114800" y="1194422"/>
                </a:lnTo>
                <a:lnTo>
                  <a:pt x="4114800" y="0"/>
                </a:lnTo>
                <a:lnTo>
                  <a:pt x="0" y="0"/>
                </a:lnTo>
                <a:lnTo>
                  <a:pt x="0" y="1194422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14800" y="4347286"/>
            <a:ext cx="5029200" cy="1194435"/>
          </a:xfrm>
          <a:custGeom>
            <a:avLst/>
            <a:gdLst/>
            <a:ahLst/>
            <a:cxnLst/>
            <a:rect l="l" t="t" r="r" b="b"/>
            <a:pathLst>
              <a:path w="5029200" h="1194435">
                <a:moveTo>
                  <a:pt x="0" y="1194422"/>
                </a:moveTo>
                <a:lnTo>
                  <a:pt x="5029200" y="1194422"/>
                </a:lnTo>
                <a:lnTo>
                  <a:pt x="5029200" y="0"/>
                </a:lnTo>
                <a:lnTo>
                  <a:pt x="0" y="0"/>
                </a:lnTo>
                <a:lnTo>
                  <a:pt x="0" y="1194422"/>
                </a:lnTo>
                <a:close/>
              </a:path>
            </a:pathLst>
          </a:custGeom>
          <a:solidFill>
            <a:srgbClr val="EE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5541708"/>
            <a:ext cx="4114800" cy="813435"/>
          </a:xfrm>
          <a:custGeom>
            <a:avLst/>
            <a:gdLst/>
            <a:ahLst/>
            <a:cxnLst/>
            <a:rect l="l" t="t" r="r" b="b"/>
            <a:pathLst>
              <a:path w="4114800" h="813435">
                <a:moveTo>
                  <a:pt x="0" y="812825"/>
                </a:moveTo>
                <a:lnTo>
                  <a:pt x="4114800" y="812825"/>
                </a:lnTo>
                <a:lnTo>
                  <a:pt x="4114800" y="0"/>
                </a:lnTo>
                <a:lnTo>
                  <a:pt x="0" y="0"/>
                </a:lnTo>
                <a:lnTo>
                  <a:pt x="0" y="812825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14800" y="5541708"/>
            <a:ext cx="5029200" cy="813435"/>
          </a:xfrm>
          <a:custGeom>
            <a:avLst/>
            <a:gdLst/>
            <a:ahLst/>
            <a:cxnLst/>
            <a:rect l="l" t="t" r="r" b="b"/>
            <a:pathLst>
              <a:path w="5029200" h="813435">
                <a:moveTo>
                  <a:pt x="0" y="812825"/>
                </a:moveTo>
                <a:lnTo>
                  <a:pt x="5029200" y="812825"/>
                </a:lnTo>
                <a:lnTo>
                  <a:pt x="5029200" y="0"/>
                </a:lnTo>
                <a:lnTo>
                  <a:pt x="0" y="0"/>
                </a:lnTo>
                <a:lnTo>
                  <a:pt x="0" y="812825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14800" y="1565473"/>
            <a:ext cx="0" cy="4795520"/>
          </a:xfrm>
          <a:custGeom>
            <a:avLst/>
            <a:gdLst/>
            <a:ahLst/>
            <a:cxnLst/>
            <a:rect l="l" t="t" r="r" b="b"/>
            <a:pathLst>
              <a:path h="4795520">
                <a:moveTo>
                  <a:pt x="0" y="0"/>
                </a:moveTo>
                <a:lnTo>
                  <a:pt x="0" y="479540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254718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0" y="352254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434728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554171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1565473"/>
            <a:ext cx="0" cy="4795520"/>
          </a:xfrm>
          <a:custGeom>
            <a:avLst/>
            <a:gdLst/>
            <a:ahLst/>
            <a:cxnLst/>
            <a:rect l="l" t="t" r="r" b="b"/>
            <a:pathLst>
              <a:path h="4795520">
                <a:moveTo>
                  <a:pt x="0" y="0"/>
                </a:moveTo>
                <a:lnTo>
                  <a:pt x="0" y="479540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0" y="1565473"/>
            <a:ext cx="0" cy="4795520"/>
          </a:xfrm>
          <a:custGeom>
            <a:avLst/>
            <a:gdLst/>
            <a:ahLst/>
            <a:cxnLst/>
            <a:rect l="l" t="t" r="r" b="b"/>
            <a:pathLst>
              <a:path h="4795520">
                <a:moveTo>
                  <a:pt x="0" y="0"/>
                </a:moveTo>
                <a:lnTo>
                  <a:pt x="0" y="479540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1571823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63545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7443" y="2517712"/>
            <a:ext cx="2533015" cy="1278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830">
              <a:lnSpc>
                <a:spcPct val="114999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Financial 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Literacy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Education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–  </a:t>
            </a:r>
            <a:r>
              <a:rPr sz="1600" b="1" spc="-30" dirty="0">
                <a:solidFill>
                  <a:srgbClr val="009876"/>
                </a:solidFill>
                <a:latin typeface="Calibri"/>
                <a:cs typeface="Calibri"/>
              </a:rPr>
              <a:t>MANDATORY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Entrepreneurial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Skills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443" y="4317617"/>
            <a:ext cx="2042160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999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Labor 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Market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Services –  </a:t>
            </a:r>
            <a:r>
              <a:rPr sz="1600" b="1" spc="-30" dirty="0">
                <a:solidFill>
                  <a:srgbClr val="009876"/>
                </a:solidFill>
                <a:latin typeface="Calibri"/>
                <a:cs typeface="Calibri"/>
              </a:rPr>
              <a:t>MANDATORY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443" y="5511676"/>
            <a:ext cx="3450590" cy="266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4999"/>
              </a:lnSpc>
            </a:pP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Transition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Post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Secondary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Education 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62293" y="1559071"/>
            <a:ext cx="4883150" cy="4536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1920">
              <a:lnSpc>
                <a:spcPct val="100000"/>
              </a:lnSpc>
            </a:pP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Individualized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counseling which includes drug and alcohol  abuse, and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mental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health counseling, and </a:t>
            </a:r>
            <a:r>
              <a:rPr sz="1600" spc="-20" dirty="0">
                <a:solidFill>
                  <a:srgbClr val="009876"/>
                </a:solidFill>
                <a:latin typeface="Calibri"/>
                <a:cs typeface="Calibri"/>
              </a:rPr>
              <a:t>referral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partner</a:t>
            </a:r>
            <a:r>
              <a:rPr sz="1600" spc="-40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programs.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 marR="12065" algn="just">
              <a:lnSpc>
                <a:spcPct val="100000"/>
              </a:lnSpc>
            </a:pP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Offer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instruction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</a:t>
            </a:r>
            <a:r>
              <a:rPr sz="1600" dirty="0">
                <a:solidFill>
                  <a:srgbClr val="009876"/>
                </a:solidFill>
                <a:latin typeface="Calibri"/>
                <a:cs typeface="Calibri"/>
              </a:rPr>
              <a:t>all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participants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learn about banking, 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create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budgets, learn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how to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manage spending,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credit,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and  debt.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50" dirty="0">
              <a:latin typeface="Times New Roman"/>
              <a:cs typeface="Times New Roman"/>
            </a:endParaRPr>
          </a:p>
          <a:p>
            <a:pPr marL="12700" marR="625475">
              <a:lnSpc>
                <a:spcPct val="114999"/>
              </a:lnSpc>
            </a:pP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Entrepreneurial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skills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training provides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the basics of 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starting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and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operating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 small</a:t>
            </a:r>
            <a:r>
              <a:rPr sz="1600" spc="-20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business.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14999"/>
              </a:lnSpc>
              <a:spcBef>
                <a:spcPts val="5"/>
              </a:spcBef>
            </a:pP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Participants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receive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access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career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counseling,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career 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exploration,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career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awareness,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and the use of labor </a:t>
            </a:r>
            <a:r>
              <a:rPr sz="1600" spc="-20" dirty="0">
                <a:solidFill>
                  <a:srgbClr val="009876"/>
                </a:solidFill>
                <a:latin typeface="Calibri"/>
                <a:cs typeface="Calibri"/>
              </a:rPr>
              <a:t>market 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tools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learn about in-demand industry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sectors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or  occupations</a:t>
            </a:r>
            <a:endParaRPr sz="1600" dirty="0">
              <a:latin typeface="Calibri"/>
              <a:cs typeface="Calibri"/>
            </a:endParaRPr>
          </a:p>
          <a:p>
            <a:pPr marL="12700" marR="403860">
              <a:lnSpc>
                <a:spcPct val="114999"/>
              </a:lnSpc>
              <a:spcBef>
                <a:spcPts val="570"/>
              </a:spcBef>
            </a:pP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Activities that help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youth </a:t>
            </a:r>
            <a:r>
              <a:rPr sz="1600" spc="-15" dirty="0">
                <a:solidFill>
                  <a:srgbClr val="009876"/>
                </a:solidFill>
                <a:latin typeface="Calibri"/>
                <a:cs typeface="Calibri"/>
              </a:rPr>
              <a:t>prepare for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and transition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to  </a:t>
            </a:r>
            <a:r>
              <a:rPr sz="1600" spc="-5" dirty="0">
                <a:solidFill>
                  <a:srgbClr val="009876"/>
                </a:solidFill>
                <a:latin typeface="Calibri"/>
                <a:cs typeface="Calibri"/>
              </a:rPr>
              <a:t>postsecondary education and</a:t>
            </a:r>
            <a:r>
              <a:rPr sz="1600" spc="-40" dirty="0">
                <a:solidFill>
                  <a:srgbClr val="00987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9876"/>
                </a:solidFill>
                <a:latin typeface="Calibri"/>
                <a:cs typeface="Calibri"/>
              </a:rPr>
              <a:t>training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1206690"/>
            <a:ext cx="4114800" cy="365125"/>
          </a:xfrm>
          <a:custGeom>
            <a:avLst/>
            <a:gdLst/>
            <a:ahLst/>
            <a:cxnLst/>
            <a:rect l="l" t="t" r="r" b="b"/>
            <a:pathLst>
              <a:path w="4114800" h="365125">
                <a:moveTo>
                  <a:pt x="0" y="365125"/>
                </a:moveTo>
                <a:lnTo>
                  <a:pt x="4114800" y="365125"/>
                </a:lnTo>
                <a:lnTo>
                  <a:pt x="4114800" y="0"/>
                </a:lnTo>
                <a:lnTo>
                  <a:pt x="0" y="0"/>
                </a:lnTo>
                <a:lnTo>
                  <a:pt x="0" y="365125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14800" y="1206690"/>
            <a:ext cx="5029200" cy="365125"/>
          </a:xfrm>
          <a:custGeom>
            <a:avLst/>
            <a:gdLst/>
            <a:ahLst/>
            <a:cxnLst/>
            <a:rect l="l" t="t" r="r" b="b"/>
            <a:pathLst>
              <a:path w="5029200" h="365125">
                <a:moveTo>
                  <a:pt x="0" y="365125"/>
                </a:moveTo>
                <a:lnTo>
                  <a:pt x="5029200" y="365125"/>
                </a:lnTo>
                <a:lnTo>
                  <a:pt x="5029200" y="0"/>
                </a:lnTo>
                <a:lnTo>
                  <a:pt x="0" y="0"/>
                </a:lnTo>
                <a:lnTo>
                  <a:pt x="0" y="365125"/>
                </a:lnTo>
                <a:close/>
              </a:path>
            </a:pathLst>
          </a:custGeom>
          <a:solidFill>
            <a:srgbClr val="032B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14800" y="1200346"/>
            <a:ext cx="0" cy="390525"/>
          </a:xfrm>
          <a:custGeom>
            <a:avLst/>
            <a:gdLst/>
            <a:ahLst/>
            <a:cxnLst/>
            <a:rect l="l" t="t" r="r" b="b"/>
            <a:pathLst>
              <a:path h="390525">
                <a:moveTo>
                  <a:pt x="0" y="0"/>
                </a:moveTo>
                <a:lnTo>
                  <a:pt x="0" y="3905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1200346"/>
            <a:ext cx="0" cy="390525"/>
          </a:xfrm>
          <a:custGeom>
            <a:avLst/>
            <a:gdLst/>
            <a:ahLst/>
            <a:cxnLst/>
            <a:rect l="l" t="t" r="r" b="b"/>
            <a:pathLst>
              <a:path h="390525">
                <a:moveTo>
                  <a:pt x="0" y="0"/>
                </a:moveTo>
                <a:lnTo>
                  <a:pt x="0" y="3905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144000" y="1200346"/>
            <a:ext cx="0" cy="390525"/>
          </a:xfrm>
          <a:custGeom>
            <a:avLst/>
            <a:gdLst/>
            <a:ahLst/>
            <a:cxnLst/>
            <a:rect l="l" t="t" r="r" b="b"/>
            <a:pathLst>
              <a:path h="390525">
                <a:moveTo>
                  <a:pt x="0" y="0"/>
                </a:moveTo>
                <a:lnTo>
                  <a:pt x="0" y="3905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120669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1571821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7443" y="1213808"/>
            <a:ext cx="3334385" cy="63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FFFFFF"/>
                </a:solidFill>
                <a:latin typeface="Calibri"/>
                <a:cs typeface="Calibri"/>
              </a:rPr>
              <a:t>Program</a:t>
            </a:r>
            <a:r>
              <a:rPr sz="16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Element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Comprehensive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Guidance &amp;</a:t>
            </a:r>
            <a:r>
              <a:rPr sz="16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Counseling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5" dirty="0"/>
              <a:t>MassHireGreaterLowell.com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8545405" y="6475666"/>
            <a:ext cx="1536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solidFill>
                  <a:srgbClr val="042B4A"/>
                </a:solidFill>
                <a:latin typeface="Calibri"/>
                <a:cs typeface="Calibri"/>
              </a:rPr>
              <a:t>20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162293" y="1213808"/>
            <a:ext cx="989965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spc="-2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600" b="1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600" b="1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76628" y="265069"/>
            <a:ext cx="841909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45" dirty="0"/>
              <a:t>Work </a:t>
            </a:r>
            <a:r>
              <a:rPr sz="4000" spc="-5" dirty="0"/>
              <a:t>Experience Activities</a:t>
            </a:r>
            <a:r>
              <a:rPr lang="en-US" sz="4000" spc="-5" dirty="0"/>
              <a:t> &amp; Provisions</a:t>
            </a:r>
            <a:endParaRPr sz="4000" dirty="0"/>
          </a:p>
        </p:txBody>
      </p:sp>
      <p:sp>
        <p:nvSpPr>
          <p:cNvPr id="10" name="object 10"/>
          <p:cNvSpPr txBox="1"/>
          <p:nvPr/>
        </p:nvSpPr>
        <p:spPr>
          <a:xfrm>
            <a:off x="8545405" y="6475666"/>
            <a:ext cx="1536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solidFill>
                  <a:srgbClr val="042B4A"/>
                </a:solidFill>
                <a:latin typeface="Calibri"/>
                <a:cs typeface="Calibri"/>
              </a:rPr>
              <a:t>21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5613" y="1345475"/>
            <a:ext cx="8863884" cy="5216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30"/>
              </a:lnSpc>
              <a:buClr>
                <a:srgbClr val="405B76"/>
              </a:buClr>
              <a:tabLst>
                <a:tab pos="299085" algn="l"/>
                <a:tab pos="299720" algn="l"/>
              </a:tabLst>
            </a:pPr>
            <a:r>
              <a:rPr sz="1700" b="1" u="heavy" spc="-5" dirty="0">
                <a:solidFill>
                  <a:srgbClr val="152D49"/>
                </a:solidFill>
                <a:latin typeface="Calibri"/>
                <a:cs typeface="Calibri"/>
              </a:rPr>
              <a:t>All </a:t>
            </a:r>
            <a:r>
              <a:rPr lang="en-US" sz="1700" b="1" u="heavy" spc="-5" dirty="0">
                <a:solidFill>
                  <a:srgbClr val="152D49"/>
                </a:solidFill>
                <a:latin typeface="Calibri"/>
                <a:cs typeface="Calibri"/>
              </a:rPr>
              <a:t>youth</a:t>
            </a:r>
            <a:r>
              <a:rPr lang="en-US" sz="1700" b="1" u="sng" spc="-5" dirty="0">
                <a:solidFill>
                  <a:srgbClr val="152D49"/>
                </a:solidFill>
                <a:latin typeface="Calibri"/>
                <a:cs typeface="Calibri"/>
              </a:rPr>
              <a:t> </a:t>
            </a:r>
            <a:r>
              <a:rPr sz="1700" b="1" spc="-15" dirty="0">
                <a:solidFill>
                  <a:srgbClr val="152D49"/>
                </a:solidFill>
                <a:latin typeface="Calibri"/>
                <a:cs typeface="Calibri"/>
              </a:rPr>
              <a:t>must </a:t>
            </a:r>
            <a:r>
              <a:rPr sz="1700" b="1" spc="-10" dirty="0">
                <a:solidFill>
                  <a:srgbClr val="152D49"/>
                </a:solidFill>
                <a:latin typeface="Calibri"/>
                <a:cs typeface="Calibri"/>
              </a:rPr>
              <a:t>participa</a:t>
            </a:r>
            <a:r>
              <a:rPr lang="en-US" sz="1700" b="1" spc="-10" dirty="0">
                <a:solidFill>
                  <a:srgbClr val="152D49"/>
                </a:solidFill>
                <a:latin typeface="Calibri"/>
                <a:cs typeface="Calibri"/>
              </a:rPr>
              <a:t>te</a:t>
            </a:r>
            <a:r>
              <a:rPr sz="1700" b="1" spc="-10" dirty="0">
                <a:solidFill>
                  <a:srgbClr val="152D49"/>
                </a:solidFill>
                <a:latin typeface="Calibri"/>
                <a:cs typeface="Calibri"/>
              </a:rPr>
              <a:t> in paid </a:t>
            </a:r>
            <a:r>
              <a:rPr sz="1700" b="1" spc="-5" dirty="0">
                <a:solidFill>
                  <a:srgbClr val="152D49"/>
                </a:solidFill>
                <a:latin typeface="Calibri"/>
                <a:cs typeface="Calibri"/>
              </a:rPr>
              <a:t>or </a:t>
            </a:r>
            <a:r>
              <a:rPr sz="1700" b="1" spc="-10" dirty="0">
                <a:solidFill>
                  <a:srgbClr val="152D49"/>
                </a:solidFill>
                <a:latin typeface="Calibri"/>
                <a:cs typeface="Calibri"/>
              </a:rPr>
              <a:t>unpaid work  experience activities</a:t>
            </a:r>
            <a:r>
              <a:rPr lang="en-US" sz="1700" b="1" spc="-10" dirty="0">
                <a:solidFill>
                  <a:srgbClr val="152D49"/>
                </a:solidFill>
                <a:latin typeface="Calibri"/>
                <a:cs typeface="Calibri"/>
              </a:rPr>
              <a:t>.</a:t>
            </a:r>
            <a:endParaRPr lang="en-US" sz="1700" b="1" spc="-15" dirty="0">
              <a:solidFill>
                <a:srgbClr val="152D49"/>
              </a:solidFill>
              <a:latin typeface="Calibri"/>
              <a:cs typeface="Calibri"/>
            </a:endParaRPr>
          </a:p>
          <a:p>
            <a:pPr marR="5080">
              <a:buClr>
                <a:srgbClr val="405B76"/>
              </a:buClr>
              <a:tabLst>
                <a:tab pos="299085" algn="l"/>
                <a:tab pos="299720" algn="l"/>
              </a:tabLst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MMVWB requires that the prospective bidder must spend a </a:t>
            </a:r>
            <a:r>
              <a:rPr lang="en-US" sz="1700" b="1" u="sng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minimum of 40 percent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 their budget on work experience activities listed below. </a:t>
            </a:r>
          </a:p>
          <a:p>
            <a:pPr marR="5080">
              <a:buClr>
                <a:srgbClr val="405B76"/>
              </a:buClr>
              <a:tabLst>
                <a:tab pos="299085" algn="l"/>
                <a:tab pos="299720" algn="l"/>
              </a:tabLst>
            </a:pPr>
            <a:endParaRPr lang="en-US" sz="1700" b="1" dirty="0">
              <a:solidFill>
                <a:srgbClr val="152D4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5080">
              <a:buClr>
                <a:srgbClr val="405B76"/>
              </a:buClr>
              <a:tabLst>
                <a:tab pos="299085" algn="l"/>
                <a:tab pos="299720" algn="l"/>
              </a:tabLst>
            </a:pP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Wage payments for internship/externship:</a:t>
            </a: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Youth participants will be paid $15.00 per hour (current Mass minimum wage) for program internship/externship. Wages to youth in subsidized work experiences will be paid by the prospective bidder through the cost reimbursement contract with the MMVWB/City of Lawrence.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Under WIOA, subsidized structured work experiences or internships are limited to a maximum</a:t>
            </a:r>
            <a:r>
              <a:rPr lang="en-US" sz="1700" b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1700" b="1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100</a:t>
            </a:r>
            <a:r>
              <a:rPr lang="en-US" sz="1700" b="1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hours</a:t>
            </a:r>
            <a:r>
              <a:rPr lang="en-US" sz="1700" b="1" spc="-3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</a:t>
            </a:r>
            <a:r>
              <a:rPr lang="en-US" sz="17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</a:t>
            </a:r>
            <a:r>
              <a:rPr lang="en-US" sz="1700" b="1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hourly</a:t>
            </a:r>
            <a:r>
              <a:rPr lang="en-US" sz="1700" b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rate</a:t>
            </a:r>
            <a:r>
              <a:rPr lang="en-US" sz="17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equal</a:t>
            </a:r>
            <a:r>
              <a:rPr lang="en-US" sz="17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z="17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Massachusetts</a:t>
            </a:r>
            <a:r>
              <a:rPr lang="en-US" sz="1700" b="1" spc="-2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designated</a:t>
            </a:r>
            <a:r>
              <a:rPr lang="en-US" sz="1700" b="1" spc="-1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hourly</a:t>
            </a:r>
            <a:r>
              <a:rPr lang="en-US" sz="17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minimum</a:t>
            </a:r>
            <a:r>
              <a:rPr lang="en-US" sz="1700" b="1" spc="-25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wage.</a:t>
            </a:r>
            <a:endParaRPr lang="en-US" sz="1700" dirty="0">
              <a:solidFill>
                <a:srgbClr val="152D4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5080">
              <a:buClr>
                <a:srgbClr val="405B76"/>
              </a:buClr>
              <a:tabLst>
                <a:tab pos="299085" algn="l"/>
                <a:tab pos="299720" algn="l"/>
              </a:tabLst>
            </a:pPr>
            <a:endParaRPr lang="en-US" sz="1700" b="1" dirty="0">
              <a:solidFill>
                <a:srgbClr val="152D4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5080">
              <a:buClr>
                <a:srgbClr val="405B76"/>
              </a:buClr>
              <a:tabLst>
                <a:tab pos="299085" algn="l"/>
                <a:tab pos="299720" algn="l"/>
              </a:tabLst>
            </a:pP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Incentive payments (ONLY for training related activities):</a:t>
            </a: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The MMVWB will require incentive payments of up to $350 per youth for training-related activities. In the budget section you will be asked to provide five (5) training-related benchmarks, goals, achievements of milestones, and criteria to evaluate and calculate the incentive payments. Each training-related benchmark will be paid as follows: benchmarks 1 through 4 $75.00 each and benchmark 5 at $50.00. Incentive payments to youth will be paid by the prospective bidder through the cost reimbursement contract with the MMVWB/City of Lawrence.</a:t>
            </a:r>
          </a:p>
          <a:p>
            <a:pPr marL="298450" marR="5080" indent="-285750">
              <a:lnSpc>
                <a:spcPts val="303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3781" y="331966"/>
            <a:ext cx="877460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600" spc="-45" dirty="0"/>
              <a:t>Work </a:t>
            </a:r>
            <a:r>
              <a:rPr lang="en-US" sz="3600" spc="-5" dirty="0"/>
              <a:t>Experience Activities &amp; Provisions Cont. </a:t>
            </a:r>
            <a:endParaRPr sz="3600" dirty="0"/>
          </a:p>
        </p:txBody>
      </p:sp>
      <p:sp>
        <p:nvSpPr>
          <p:cNvPr id="10" name="object 10"/>
          <p:cNvSpPr txBox="1"/>
          <p:nvPr/>
        </p:nvSpPr>
        <p:spPr>
          <a:xfrm>
            <a:off x="8545405" y="6475666"/>
            <a:ext cx="1536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solidFill>
                  <a:srgbClr val="042B4A"/>
                </a:solidFill>
                <a:latin typeface="Calibri"/>
                <a:cs typeface="Calibri"/>
              </a:rPr>
              <a:t>21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1345475"/>
            <a:ext cx="8960758" cy="4951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00" marR="0" algn="just">
              <a:spcBef>
                <a:spcPts val="300"/>
              </a:spcBef>
              <a:spcAft>
                <a:spcPts val="0"/>
              </a:spcAft>
            </a:pP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Stipend payments:</a:t>
            </a: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The MMVWB will require stipend payments to youth participants at a rate of $15.00 per hour (current Mass minimum wage) for </a:t>
            </a: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in-person</a:t>
            </a: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classroom participation and program activities. These stipends will be paid by the MMVWB/City of Lawrence, but the prospective bidder should include these costs in their budget.</a:t>
            </a:r>
          </a:p>
          <a:p>
            <a:pPr marL="190500" marR="0" algn="just">
              <a:spcBef>
                <a:spcPts val="300"/>
              </a:spcBef>
              <a:spcAft>
                <a:spcPts val="0"/>
              </a:spcAft>
            </a:pPr>
            <a:endParaRPr lang="en-US" sz="1700" dirty="0">
              <a:solidFill>
                <a:srgbClr val="152D49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90500" marR="0" algn="just">
              <a:spcBef>
                <a:spcPts val="300"/>
              </a:spcBef>
              <a:spcAft>
                <a:spcPts val="0"/>
              </a:spcAft>
            </a:pPr>
            <a:r>
              <a:rPr lang="en-US" sz="1700" b="1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Youth Work Experience can include the following paid/unpaid </a:t>
            </a:r>
            <a:r>
              <a:rPr lang="en-US" sz="1700" b="1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activities:</a:t>
            </a:r>
            <a:endParaRPr lang="en-US" sz="1700" b="1" dirty="0">
              <a:solidFill>
                <a:srgbClr val="152D49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Wages/stipends paid to youth in the work experience; 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Incentive payments directly tied to the completion of work experience; 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Employability skill/job readiness training to prepare youth for work experience; 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Participant work experience orientation sessions;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6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Classroom training or the required academic component directly related to the work experience; </a:t>
            </a:r>
            <a:endParaRPr lang="en-US" sz="16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Orientations for employers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Staff time working to identify and develop a work experience opportunity, including staff time spent work with employers to identify and develop the work experience; 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Staff time working with employers to ensure a successful work experience, including staff time spent managing the work experience; 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569913" marR="0" lvl="0" indent="-225425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"/>
            </a:pPr>
            <a:r>
              <a:rPr lang="en-US" sz="170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Wingdings" panose="05000000000000000000" pitchFamily="2" charset="2"/>
                <a:cs typeface="Calibri" panose="020F0502020204030204" pitchFamily="34" charset="0"/>
              </a:rPr>
              <a:t>Staff time spent evaluating the work experience; </a:t>
            </a:r>
            <a:endParaRPr lang="en-US" sz="1700" dirty="0">
              <a:solidFill>
                <a:srgbClr val="152D49"/>
              </a:solidFill>
              <a:effectLst/>
              <a:latin typeface="Calibri" panose="020F0502020204030204" pitchFamily="34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298450" marR="5080" indent="-285750">
              <a:lnSpc>
                <a:spcPts val="303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1065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8739" y="295847"/>
            <a:ext cx="895626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20" dirty="0"/>
              <a:t>WIOA </a:t>
            </a:r>
            <a:r>
              <a:rPr lang="en-US" sz="3600" spc="-20" dirty="0"/>
              <a:t>Youth </a:t>
            </a:r>
            <a:r>
              <a:rPr sz="3600" spc="-20" dirty="0"/>
              <a:t>Performance</a:t>
            </a:r>
            <a:r>
              <a:rPr sz="3600" spc="-10" dirty="0"/>
              <a:t> </a:t>
            </a:r>
            <a:r>
              <a:rPr lang="en-US" sz="3600" spc="-10" dirty="0"/>
              <a:t>Measures/ </a:t>
            </a:r>
            <a:r>
              <a:rPr sz="3600" spc="-20" dirty="0"/>
              <a:t>Indicators</a:t>
            </a:r>
            <a:endParaRPr sz="36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4F1565B-628F-6934-B99C-37865930A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752100"/>
              </p:ext>
            </p:extLst>
          </p:nvPr>
        </p:nvGraphicFramePr>
        <p:xfrm>
          <a:off x="829621" y="1283797"/>
          <a:ext cx="3481987" cy="48543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81987">
                  <a:extLst>
                    <a:ext uri="{9D8B030D-6E8A-4147-A177-3AD203B41FA5}">
                      <a16:colId xmlns:a16="http://schemas.microsoft.com/office/drawing/2014/main" val="180252541"/>
                    </a:ext>
                  </a:extLst>
                </a:gridCol>
              </a:tblGrid>
              <a:tr h="199559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MEASURABLE</a:t>
                      </a:r>
                      <a:r>
                        <a:rPr lang="en-US" sz="1200" spc="-3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 </a:t>
                      </a:r>
                      <a:r>
                        <a:rPr lang="en-US" sz="120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OUTCOME</a:t>
                      </a:r>
                      <a:r>
                        <a:rPr lang="en-US" sz="1200" spc="-25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 </a:t>
                      </a:r>
                      <a:r>
                        <a:rPr lang="en-US" sz="100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(exited</a:t>
                      </a:r>
                      <a:r>
                        <a:rPr lang="en-US" sz="1000" spc="-25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 </a:t>
                      </a:r>
                      <a:r>
                        <a:rPr lang="en-US" sz="1000" spc="-1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participants)</a:t>
                      </a:r>
                      <a:endParaRPr lang="en-US" sz="1100">
                        <a:solidFill>
                          <a:srgbClr val="152D49"/>
                        </a:solidFill>
                        <a:effectLst/>
                        <a:highlight>
                          <a:srgbClr val="C2D69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82715395"/>
                  </a:ext>
                </a:extLst>
              </a:tr>
              <a:tr h="401852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Placement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spc="-10">
                          <a:solidFill>
                            <a:srgbClr val="152D49"/>
                          </a:solidFill>
                          <a:effectLst/>
                        </a:rPr>
                        <a:t>Employment/Education/Military</a:t>
                      </a:r>
                      <a:endParaRPr lang="en-US" sz="1100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2</a:t>
                      </a:r>
                      <a:r>
                        <a:rPr lang="en-US" sz="1100" baseline="30000">
                          <a:solidFill>
                            <a:srgbClr val="152D49"/>
                          </a:solidFill>
                          <a:effectLst/>
                        </a:rPr>
                        <a:t>nd</a:t>
                      </a:r>
                      <a:r>
                        <a:rPr lang="en-US" sz="11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Quarter</a:t>
                      </a:r>
                      <a:r>
                        <a:rPr lang="en-US" sz="11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Exit</a:t>
                      </a:r>
                      <a:endParaRPr lang="en-US" sz="110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37362976"/>
                  </a:ext>
                </a:extLst>
              </a:tr>
              <a:tr h="401852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Placement</a:t>
                      </a:r>
                      <a:r>
                        <a:rPr lang="en-US" sz="11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11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spc="-10">
                          <a:solidFill>
                            <a:srgbClr val="152D49"/>
                          </a:solidFill>
                          <a:effectLst/>
                        </a:rPr>
                        <a:t>Employment/Education/Military</a:t>
                      </a:r>
                      <a:endParaRPr lang="en-US" sz="1100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4</a:t>
                      </a:r>
                      <a:r>
                        <a:rPr lang="en-US" sz="1100" baseline="30000">
                          <a:solidFill>
                            <a:srgbClr val="152D49"/>
                          </a:solidFill>
                          <a:effectLst/>
                        </a:rPr>
                        <a:t>th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Quarter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Exit</a:t>
                      </a:r>
                      <a:endParaRPr lang="en-US" sz="110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04153064"/>
                  </a:ext>
                </a:extLst>
              </a:tr>
              <a:tr h="366998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Median</a:t>
                      </a:r>
                      <a:r>
                        <a:rPr lang="en-US" sz="11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Earnings</a:t>
                      </a:r>
                      <a:r>
                        <a:rPr lang="en-US" sz="11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2</a:t>
                      </a:r>
                      <a:r>
                        <a:rPr lang="en-US" sz="1100" baseline="30000">
                          <a:solidFill>
                            <a:srgbClr val="152D49"/>
                          </a:solidFill>
                          <a:effectLst/>
                        </a:rPr>
                        <a:t>nd</a:t>
                      </a:r>
                      <a:r>
                        <a:rPr lang="en-US" sz="11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Quarter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11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spc="-20">
                          <a:solidFill>
                            <a:srgbClr val="152D49"/>
                          </a:solidFill>
                          <a:effectLst/>
                        </a:rPr>
                        <a:t>exit</a:t>
                      </a:r>
                      <a:endParaRPr lang="en-US" sz="110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49506421"/>
                  </a:ext>
                </a:extLst>
              </a:tr>
              <a:tr h="1101677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Credential</a:t>
                      </a:r>
                      <a:r>
                        <a:rPr lang="en-US" sz="1100" spc="-3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Attainment</a:t>
                      </a:r>
                      <a:r>
                        <a:rPr lang="en-US" sz="11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(up</a:t>
                      </a:r>
                      <a:r>
                        <a:rPr lang="en-US" sz="1100" spc="-3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to</a:t>
                      </a:r>
                      <a:r>
                        <a:rPr lang="en-US" sz="11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1</a:t>
                      </a:r>
                      <a:r>
                        <a:rPr lang="en-US" sz="11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year</a:t>
                      </a:r>
                      <a:r>
                        <a:rPr lang="en-US" sz="11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1100" spc="-20" dirty="0">
                          <a:solidFill>
                            <a:srgbClr val="152D49"/>
                          </a:solidFill>
                          <a:effectLst/>
                        </a:rPr>
                        <a:t> exit)</a:t>
                      </a:r>
                      <a:endParaRPr lang="en-US" sz="11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3194027"/>
                  </a:ext>
                </a:extLst>
              </a:tr>
              <a:tr h="2016779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Measurable</a:t>
                      </a:r>
                      <a:r>
                        <a:rPr lang="en-US" sz="11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Skills</a:t>
                      </a:r>
                      <a:r>
                        <a:rPr lang="en-US" sz="1100" spc="-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spc="-20" dirty="0">
                          <a:solidFill>
                            <a:srgbClr val="152D49"/>
                          </a:solidFill>
                          <a:effectLst/>
                        </a:rPr>
                        <a:t>Gain</a:t>
                      </a:r>
                      <a:endParaRPr lang="en-US" sz="11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5303351"/>
                  </a:ext>
                </a:extLst>
              </a:tr>
              <a:tr h="365630">
                <a:tc>
                  <a:txBody>
                    <a:bodyPr/>
                    <a:lstStyle/>
                    <a:p>
                      <a:pPr marL="67945" marR="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Effectiveness</a:t>
                      </a:r>
                      <a:r>
                        <a:rPr lang="en-US" sz="11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11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152D49"/>
                          </a:solidFill>
                          <a:effectLst/>
                        </a:rPr>
                        <a:t>Serving</a:t>
                      </a:r>
                      <a:r>
                        <a:rPr lang="en-US" sz="11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1100" spc="-10" dirty="0">
                          <a:solidFill>
                            <a:srgbClr val="152D49"/>
                          </a:solidFill>
                          <a:effectLst/>
                        </a:rPr>
                        <a:t>Employers</a:t>
                      </a:r>
                      <a:endParaRPr lang="en-US" sz="11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5177138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945D5D7-5057-8EB2-F97F-C3447A2C0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2048"/>
              </p:ext>
            </p:extLst>
          </p:nvPr>
        </p:nvGraphicFramePr>
        <p:xfrm>
          <a:off x="4311607" y="1361724"/>
          <a:ext cx="4178385" cy="46939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178385">
                  <a:extLst>
                    <a:ext uri="{9D8B030D-6E8A-4147-A177-3AD203B41FA5}">
                      <a16:colId xmlns:a16="http://schemas.microsoft.com/office/drawing/2014/main" val="3759164788"/>
                    </a:ext>
                  </a:extLst>
                </a:gridCol>
              </a:tblGrid>
              <a:tr h="140072">
                <a:tc>
                  <a:txBody>
                    <a:bodyPr/>
                    <a:lstStyle/>
                    <a:p>
                      <a:pPr marL="67945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OUTCOME</a:t>
                      </a:r>
                      <a:r>
                        <a:rPr lang="en-US" sz="900" spc="-2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 </a:t>
                      </a:r>
                      <a:r>
                        <a:rPr lang="en-US" sz="900" spc="-10">
                          <a:solidFill>
                            <a:srgbClr val="152D49"/>
                          </a:solidFill>
                          <a:effectLst/>
                          <a:highlight>
                            <a:srgbClr val="C2D69B"/>
                          </a:highlight>
                        </a:rPr>
                        <a:t>DESCRIPTION</a:t>
                      </a:r>
                      <a:endParaRPr lang="en-US" sz="800">
                        <a:solidFill>
                          <a:srgbClr val="152D49"/>
                        </a:solidFill>
                        <a:effectLst/>
                        <a:highlight>
                          <a:srgbClr val="C2D69B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6534322"/>
                  </a:ext>
                </a:extLst>
              </a:tr>
              <a:tr h="393616">
                <a:tc>
                  <a:txBody>
                    <a:bodyPr/>
                    <a:lstStyle/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%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all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exited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youth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participants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who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are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post-secondary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education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training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employed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during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2nd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Quarter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exit.</a:t>
                      </a:r>
                      <a:endParaRPr lang="en-US" sz="80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6645723"/>
                  </a:ext>
                </a:extLst>
              </a:tr>
              <a:tr h="405727">
                <a:tc>
                  <a:txBody>
                    <a:bodyPr/>
                    <a:lstStyle/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%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all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exited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youth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participants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who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are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post-secondary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education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training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employed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during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4th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Quarter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exit</a:t>
                      </a:r>
                      <a:endParaRPr lang="en-US" sz="8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25391033"/>
                  </a:ext>
                </a:extLst>
              </a:tr>
              <a:tr h="345171">
                <a:tc>
                  <a:txBody>
                    <a:bodyPr/>
                    <a:lstStyle/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Median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wages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for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exited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participants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who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are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employed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during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the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2</a:t>
                      </a:r>
                      <a:r>
                        <a:rPr lang="en-US" sz="800" spc="-25" baseline="30000">
                          <a:solidFill>
                            <a:srgbClr val="152D49"/>
                          </a:solidFill>
                          <a:effectLst/>
                        </a:rPr>
                        <a:t>nd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quarter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exit</a:t>
                      </a:r>
                      <a:endParaRPr lang="en-US" sz="80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3112431"/>
                  </a:ext>
                </a:extLst>
              </a:tr>
              <a:tr h="1090013">
                <a:tc>
                  <a:txBody>
                    <a:bodyPr/>
                    <a:lstStyle/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%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3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youth</a:t>
                      </a:r>
                      <a:r>
                        <a:rPr lang="en-US" sz="800" spc="-3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who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obtain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post-secondary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credential,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license,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industry recognized credential during program or within 1 year of exit</a:t>
                      </a:r>
                    </a:p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endParaRPr lang="en-US" sz="800" dirty="0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% of youth who obtain diploma/equivalency AND have obtained or retained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job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are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an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education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training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program</a:t>
                      </a:r>
                      <a:r>
                        <a:rPr lang="en-US" sz="800" spc="-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that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leads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to</a:t>
                      </a:r>
                      <a:r>
                        <a:rPr lang="en-US" sz="800" spc="-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 license or industry recognized credential within 1 year of exit</a:t>
                      </a:r>
                      <a:endParaRPr lang="en-US" sz="8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44593557"/>
                  </a:ext>
                </a:extLst>
              </a:tr>
              <a:tr h="2022580">
                <a:tc>
                  <a:txBody>
                    <a:bodyPr/>
                    <a:lstStyle/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%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youth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an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education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training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program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that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leads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to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credential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employment</a:t>
                      </a:r>
                      <a:r>
                        <a:rPr lang="en-US" sz="800" spc="-4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and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who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are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achieving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“measurable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skills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gains”</a:t>
                      </a:r>
                      <a:endParaRPr lang="en-US" sz="800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Meeting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one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or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more</a:t>
                      </a:r>
                      <a:endParaRPr lang="en-US" sz="800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“Measurable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skill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>
                          <a:solidFill>
                            <a:srgbClr val="152D49"/>
                          </a:solidFill>
                          <a:effectLst/>
                        </a:rPr>
                        <a:t>gains”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include:</a:t>
                      </a:r>
                      <a:endParaRPr lang="en-US" sz="800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100"/>
                        <a:buFont typeface="Calibri" panose="020F0502020204030204" pitchFamily="34" charset="0"/>
                        <a:buAutoNum type="arabicParenR"/>
                        <a:tabLst>
                          <a:tab pos="247650" algn="l"/>
                        </a:tabLst>
                      </a:pP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Attainment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1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high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school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 diploma</a:t>
                      </a:r>
                      <a:endParaRPr lang="en-US" sz="800" spc="-5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100"/>
                        <a:buFont typeface="Calibri" panose="020F0502020204030204" pitchFamily="34" charset="0"/>
                        <a:buAutoNum type="arabicParenR"/>
                        <a:tabLst>
                          <a:tab pos="247650" algn="l"/>
                        </a:tabLst>
                      </a:pP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Achievement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4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an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educational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function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level</a:t>
                      </a:r>
                      <a:endParaRPr lang="en-US" sz="800" spc="-5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100"/>
                        <a:buFont typeface="Calibri" panose="020F0502020204030204" pitchFamily="34" charset="0"/>
                        <a:buAutoNum type="arabicParenR"/>
                        <a:tabLst>
                          <a:tab pos="247650" algn="l"/>
                        </a:tabLst>
                      </a:pP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Transcript</a:t>
                      </a:r>
                      <a:r>
                        <a:rPr lang="en-US" sz="800" spc="-4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/</a:t>
                      </a:r>
                      <a:r>
                        <a:rPr lang="en-US" sz="800" spc="-2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Report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Card</a:t>
                      </a:r>
                      <a:r>
                        <a:rPr lang="en-US" sz="800" spc="-4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>
                          <a:solidFill>
                            <a:srgbClr val="152D49"/>
                          </a:solidFill>
                          <a:effectLst/>
                        </a:rPr>
                        <a:t>achievement</a:t>
                      </a:r>
                      <a:endParaRPr lang="en-US" sz="800" spc="-5">
                        <a:solidFill>
                          <a:srgbClr val="152D49"/>
                        </a:solidFill>
                        <a:effectLst/>
                      </a:endParaRPr>
                    </a:p>
                    <a:p>
                      <a:pPr marL="342900" marR="424815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100"/>
                        <a:buFont typeface="Calibri" panose="020F0502020204030204" pitchFamily="34" charset="0"/>
                        <a:buAutoNum type="arabicParenR"/>
                        <a:tabLst>
                          <a:tab pos="247650" algn="l"/>
                        </a:tabLst>
                      </a:pP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Achievement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milestone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(completion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OJT,</a:t>
                      </a:r>
                      <a:r>
                        <a:rPr lang="en-US" sz="800" spc="-2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apprenticeship program, any training achievement)</a:t>
                      </a:r>
                    </a:p>
                    <a:p>
                      <a:pPr marL="342900" marR="577850" lvl="0" indent="-342900">
                        <a:spcBef>
                          <a:spcPts val="300"/>
                        </a:spcBef>
                        <a:spcAft>
                          <a:spcPts val="0"/>
                        </a:spcAft>
                        <a:buSzPts val="1100"/>
                        <a:buFont typeface="Calibri" panose="020F0502020204030204" pitchFamily="34" charset="0"/>
                        <a:buAutoNum type="arabicParenR"/>
                        <a:tabLst>
                          <a:tab pos="247650" algn="l"/>
                        </a:tabLst>
                      </a:pP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Achievement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4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a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trade-related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benchmark</a:t>
                      </a:r>
                      <a:r>
                        <a:rPr lang="en-US" sz="800" spc="-3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/skill</a:t>
                      </a:r>
                      <a:r>
                        <a:rPr lang="en-US" sz="800" spc="-35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5">
                          <a:solidFill>
                            <a:srgbClr val="152D49"/>
                          </a:solidFill>
                          <a:effectLst/>
                        </a:rPr>
                        <a:t>progression (knowledge-based exams)</a:t>
                      </a:r>
                      <a:endParaRPr lang="en-US" sz="800" spc="-5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56515822"/>
                  </a:ext>
                </a:extLst>
              </a:tr>
              <a:tr h="296726">
                <a:tc>
                  <a:txBody>
                    <a:bodyPr/>
                    <a:lstStyle/>
                    <a:p>
                      <a:pPr marL="67945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%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of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youth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employed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with</a:t>
                      </a:r>
                      <a:r>
                        <a:rPr lang="en-US" sz="800" spc="-3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the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same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employer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in</a:t>
                      </a:r>
                      <a:r>
                        <a:rPr lang="en-US" sz="800" spc="-3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the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2nd</a:t>
                      </a:r>
                      <a:r>
                        <a:rPr lang="en-US" sz="800" spc="-1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and</a:t>
                      </a:r>
                      <a:r>
                        <a:rPr lang="en-US" sz="800" spc="-20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4</a:t>
                      </a:r>
                      <a:r>
                        <a:rPr lang="en-US" sz="800" spc="-25" baseline="30000" dirty="0">
                          <a:solidFill>
                            <a:srgbClr val="152D49"/>
                          </a:solidFill>
                          <a:effectLst/>
                        </a:rPr>
                        <a:t>th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quarters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dirty="0">
                          <a:solidFill>
                            <a:srgbClr val="152D49"/>
                          </a:solidFill>
                          <a:effectLst/>
                        </a:rPr>
                        <a:t>after</a:t>
                      </a:r>
                      <a:r>
                        <a:rPr lang="en-US" sz="800" spc="-25" dirty="0">
                          <a:solidFill>
                            <a:srgbClr val="152D49"/>
                          </a:solidFill>
                          <a:effectLst/>
                        </a:rPr>
                        <a:t> </a:t>
                      </a:r>
                      <a:r>
                        <a:rPr lang="en-US" sz="800" spc="-10" dirty="0">
                          <a:solidFill>
                            <a:srgbClr val="152D49"/>
                          </a:solidFill>
                          <a:effectLst/>
                        </a:rPr>
                        <a:t>exit.</a:t>
                      </a:r>
                      <a:endParaRPr lang="en-US" sz="8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85181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19605"/>
              </p:ext>
            </p:extLst>
          </p:nvPr>
        </p:nvGraphicFramePr>
        <p:xfrm>
          <a:off x="399672" y="1332238"/>
          <a:ext cx="8287127" cy="4081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4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2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4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Measures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044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32B4A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Goals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0447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32B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474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1625"/>
                        </a:spcBef>
                      </a:pP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Employment, </a:t>
                      </a: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Education, </a:t>
                      </a:r>
                      <a:r>
                        <a:rPr sz="2000" b="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sz="2000" b="1" spc="-2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Training </a:t>
                      </a:r>
                      <a:r>
                        <a:rPr sz="2000" b="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in the </a:t>
                      </a:r>
                      <a:r>
                        <a:rPr sz="2000" b="1" spc="1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950" b="1" spc="22" baseline="2564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nd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Quarter </a:t>
                      </a: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sz="2000" b="1" spc="-7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Exit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06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lang="en-US" sz="2400" b="1" spc="-5" dirty="0">
                          <a:solidFill>
                            <a:srgbClr val="152D49"/>
                          </a:solidFill>
                          <a:latin typeface="Calibri"/>
                          <a:cs typeface="Calibri"/>
                        </a:rPr>
                        <a:t>75%</a:t>
                      </a:r>
                      <a:endParaRPr lang="en-US" sz="2400" dirty="0">
                        <a:solidFill>
                          <a:srgbClr val="152D4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7462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Employment, </a:t>
                      </a: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Education, </a:t>
                      </a:r>
                      <a:r>
                        <a:rPr sz="2000" b="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sz="2000" b="1" spc="-2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Training </a:t>
                      </a:r>
                      <a:r>
                        <a:rPr sz="2000" b="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in the 4th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Quarter </a:t>
                      </a: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sz="2000" b="1" spc="-7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Exit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lang="en-US" sz="2400" b="1" spc="-5">
                          <a:solidFill>
                            <a:srgbClr val="152D49"/>
                          </a:solidFill>
                          <a:latin typeface="Calibri"/>
                          <a:cs typeface="Calibri"/>
                        </a:rPr>
                        <a:t>72%</a:t>
                      </a:r>
                      <a:endParaRPr lang="en-US" sz="2400" dirty="0">
                        <a:solidFill>
                          <a:srgbClr val="152D4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939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Median </a:t>
                      </a:r>
                      <a:r>
                        <a:rPr sz="2000" b="1" spc="-2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Wages </a:t>
                      </a:r>
                      <a:r>
                        <a:rPr sz="2000" b="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2nd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Quarter </a:t>
                      </a: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sz="2000" b="1" spc="-2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Exit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lang="en-US" sz="2400" b="1" spc="-5" dirty="0">
                          <a:solidFill>
                            <a:srgbClr val="152D49"/>
                          </a:solidFill>
                          <a:latin typeface="Calibri"/>
                          <a:cs typeface="Calibri"/>
                        </a:rPr>
                        <a:t>$4,500</a:t>
                      </a:r>
                      <a:endParaRPr lang="en-US" sz="2400" dirty="0">
                        <a:solidFill>
                          <a:srgbClr val="152D4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9939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910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Credential </a:t>
                      </a:r>
                      <a:r>
                        <a:rPr sz="2000" b="1" spc="-1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Attainment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within </a:t>
                      </a:r>
                      <a:r>
                        <a:rPr sz="2000" b="1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year After</a:t>
                      </a:r>
                      <a:r>
                        <a:rPr sz="2000" b="1" spc="-2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Exit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lang="en-US" sz="2400" b="1" spc="-5" dirty="0">
                          <a:solidFill>
                            <a:srgbClr val="152D49"/>
                          </a:solidFill>
                          <a:latin typeface="Calibri"/>
                          <a:cs typeface="Calibri"/>
                        </a:rPr>
                        <a:t>60%</a:t>
                      </a:r>
                      <a:endParaRPr lang="en-US" sz="2400" dirty="0">
                        <a:solidFill>
                          <a:srgbClr val="152D4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Measurable 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Skill Gain </a:t>
                      </a:r>
                      <a:r>
                        <a:rPr sz="200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(during</a:t>
                      </a:r>
                      <a:r>
                        <a:rPr sz="2000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enrollment)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2400" b="1" spc="-5" dirty="0">
                          <a:solidFill>
                            <a:srgbClr val="152D49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lang="en-US" sz="2400" dirty="0">
                        <a:solidFill>
                          <a:srgbClr val="152D4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9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50" dirty="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1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Employer Retention</a:t>
                      </a:r>
                      <a:r>
                        <a:rPr sz="2000" b="1" spc="-80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32B4A"/>
                          </a:solidFill>
                          <a:latin typeface="Calibri"/>
                          <a:cs typeface="Calibri"/>
                        </a:rPr>
                        <a:t>Measure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2400" b="1" spc="-5" dirty="0">
                          <a:solidFill>
                            <a:srgbClr val="152D49"/>
                          </a:solidFill>
                          <a:latin typeface="Calibri"/>
                          <a:cs typeface="Calibri"/>
                        </a:rPr>
                        <a:t>TBD</a:t>
                      </a:r>
                      <a:endParaRPr lang="en-US" sz="2400" dirty="0">
                        <a:solidFill>
                          <a:srgbClr val="152D49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5390791-1AD1-EE71-9B08-B9A5552C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9614"/>
            <a:ext cx="8135738" cy="954348"/>
          </a:xfrm>
        </p:spPr>
        <p:txBody>
          <a:bodyPr/>
          <a:lstStyle/>
          <a:p>
            <a:r>
              <a:rPr lang="en-US" sz="3600" spc="-20" dirty="0"/>
              <a:t>FY24 WIOA Youth Performance</a:t>
            </a:r>
            <a:r>
              <a:rPr lang="en-US" sz="3600" spc="-10" dirty="0"/>
              <a:t> Measures</a:t>
            </a:r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46205" y="248996"/>
            <a:ext cx="684974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Individual </a:t>
            </a:r>
            <a:r>
              <a:rPr sz="4000" dirty="0"/>
              <a:t>Services </a:t>
            </a:r>
            <a:r>
              <a:rPr sz="4000" spc="-30" dirty="0"/>
              <a:t>Strategy</a:t>
            </a:r>
            <a:r>
              <a:rPr sz="4000" spc="10" dirty="0"/>
              <a:t> </a:t>
            </a:r>
            <a:r>
              <a:rPr sz="4000" spc="-5" dirty="0"/>
              <a:t>(ISS)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41552"/>
            <a:ext cx="8557260" cy="4383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Individual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Service </a:t>
            </a:r>
            <a:r>
              <a:rPr sz="2800" spc="-20" dirty="0">
                <a:solidFill>
                  <a:srgbClr val="032B4A"/>
                </a:solidFill>
                <a:latin typeface="Calibri"/>
                <a:cs typeface="Calibri"/>
              </a:rPr>
              <a:t>Strategy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(ISS)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plan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must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developed  </a:t>
            </a:r>
            <a:r>
              <a:rPr sz="2800" spc="-2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each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participant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r>
              <a:rPr sz="2800" spc="9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must:</a:t>
            </a:r>
            <a:endParaRPr sz="2800">
              <a:latin typeface="Calibri"/>
              <a:cs typeface="Calibri"/>
            </a:endParaRPr>
          </a:p>
          <a:p>
            <a:pPr marL="299085" marR="859155" indent="-286385">
              <a:lnSpc>
                <a:spcPct val="100000"/>
              </a:lnSpc>
              <a:spcBef>
                <a:spcPts val="67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Include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career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planning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results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objective  assessments</a:t>
            </a:r>
            <a:endParaRPr sz="2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Include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education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employment</a:t>
            </a:r>
            <a:r>
              <a:rPr sz="2800" spc="1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goals</a:t>
            </a:r>
            <a:endParaRPr sz="2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Include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achievement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objectives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r>
              <a:rPr sz="2800" spc="1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services</a:t>
            </a:r>
            <a:endParaRPr sz="2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Directly link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one or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more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performance</a:t>
            </a:r>
            <a:r>
              <a:rPr sz="2800" spc="8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32B4A"/>
                </a:solidFill>
                <a:latin typeface="Calibri"/>
                <a:cs typeface="Calibri"/>
              </a:rPr>
              <a:t>indicators</a:t>
            </a:r>
            <a:endParaRPr sz="2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Identify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appropriate career</a:t>
            </a:r>
            <a:r>
              <a:rPr sz="2800" spc="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32B4A"/>
                </a:solidFill>
                <a:latin typeface="Calibri"/>
                <a:cs typeface="Calibri"/>
              </a:rPr>
              <a:t>pathway</a:t>
            </a:r>
            <a:endParaRPr sz="2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completed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with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the</a:t>
            </a:r>
            <a:r>
              <a:rPr sz="2800" spc="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participant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592451" y="211912"/>
            <a:ext cx="298577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Ass</a:t>
            </a:r>
            <a:r>
              <a:rPr dirty="0"/>
              <a:t>e</a:t>
            </a:r>
            <a:r>
              <a:rPr spc="-5" dirty="0"/>
              <a:t>ss</a:t>
            </a:r>
            <a:r>
              <a:rPr spc="5" dirty="0"/>
              <a:t>m</a:t>
            </a:r>
            <a:r>
              <a:rPr dirty="0"/>
              <a:t>e</a:t>
            </a:r>
            <a:r>
              <a:rPr spc="-40" dirty="0"/>
              <a:t>n</a:t>
            </a:r>
            <a:r>
              <a:rPr spc="-5" dirty="0"/>
              <a:t>ts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47649"/>
            <a:ext cx="8815705" cy="4773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Assessments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are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important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determining the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appropriate </a:t>
            </a:r>
            <a:r>
              <a:rPr sz="22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sz="2200" spc="-20" dirty="0">
                <a:solidFill>
                  <a:srgbClr val="032B4A"/>
                </a:solidFill>
                <a:latin typeface="Calibri"/>
                <a:cs typeface="Calibri"/>
              </a:rPr>
              <a:t>for</a:t>
            </a:r>
            <a:r>
              <a:rPr sz="2200" spc="1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youth.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 marR="882015">
              <a:lnSpc>
                <a:spcPct val="100000"/>
              </a:lnSpc>
            </a:pP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ISS is based </a:t>
            </a:r>
            <a:r>
              <a:rPr sz="2200" dirty="0">
                <a:solidFill>
                  <a:srgbClr val="032B4A"/>
                </a:solidFill>
                <a:latin typeface="Calibri"/>
                <a:cs typeface="Calibri"/>
              </a:rPr>
              <a:t>on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objective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assessments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that includes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review </a:t>
            </a:r>
            <a:r>
              <a:rPr sz="2200" dirty="0">
                <a:solidFill>
                  <a:srgbClr val="032B4A"/>
                </a:solidFill>
                <a:latin typeface="Calibri"/>
                <a:cs typeface="Calibri"/>
              </a:rPr>
              <a:t>of 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participant:</a:t>
            </a:r>
            <a:endParaRPr sz="2200" dirty="0">
              <a:latin typeface="Calibri"/>
              <a:cs typeface="Calibri"/>
            </a:endParaRPr>
          </a:p>
          <a:p>
            <a:pPr marL="806450" indent="-342900">
              <a:lnSpc>
                <a:spcPct val="100000"/>
              </a:lnSpc>
              <a:spcBef>
                <a:spcPts val="525"/>
              </a:spcBef>
              <a:buClr>
                <a:srgbClr val="405B76"/>
              </a:buClr>
              <a:buFont typeface="Segoe UI"/>
              <a:buChar char="–"/>
              <a:tabLst>
                <a:tab pos="806450" algn="l"/>
                <a:tab pos="807085" algn="l"/>
              </a:tabLst>
            </a:pP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academic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skill</a:t>
            </a:r>
            <a:r>
              <a:rPr sz="2200" spc="-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levels</a:t>
            </a:r>
            <a:endParaRPr sz="2200" dirty="0">
              <a:latin typeface="Calibri"/>
              <a:cs typeface="Calibri"/>
            </a:endParaRPr>
          </a:p>
          <a:p>
            <a:pPr marL="806450" indent="-342900">
              <a:lnSpc>
                <a:spcPct val="100000"/>
              </a:lnSpc>
              <a:spcBef>
                <a:spcPts val="525"/>
              </a:spcBef>
              <a:buClr>
                <a:srgbClr val="405B76"/>
              </a:buClr>
              <a:buFont typeface="Segoe UI"/>
              <a:buChar char="–"/>
              <a:tabLst>
                <a:tab pos="806450" algn="l"/>
                <a:tab pos="807085" algn="l"/>
              </a:tabLst>
            </a:pP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skill</a:t>
            </a:r>
            <a:r>
              <a:rPr sz="2200" spc="-7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levels</a:t>
            </a:r>
            <a:endParaRPr sz="2200" dirty="0">
              <a:latin typeface="Calibri"/>
              <a:cs typeface="Calibri"/>
            </a:endParaRPr>
          </a:p>
          <a:p>
            <a:pPr marL="806450" indent="-342900">
              <a:lnSpc>
                <a:spcPct val="100000"/>
              </a:lnSpc>
              <a:spcBef>
                <a:spcPts val="525"/>
              </a:spcBef>
              <a:buClr>
                <a:srgbClr val="405B76"/>
              </a:buClr>
              <a:buFont typeface="Segoe UI"/>
              <a:buChar char="–"/>
              <a:tabLst>
                <a:tab pos="806450" algn="l"/>
                <a:tab pos="807085" algn="l"/>
              </a:tabLst>
            </a:pPr>
            <a:r>
              <a:rPr sz="2200" dirty="0">
                <a:solidFill>
                  <a:srgbClr val="032B4A"/>
                </a:solidFill>
                <a:latin typeface="Calibri"/>
                <a:cs typeface="Calibri"/>
              </a:rPr>
              <a:t>service</a:t>
            </a:r>
            <a:r>
              <a:rPr sz="2200" spc="-9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needs</a:t>
            </a:r>
            <a:endParaRPr sz="2200" dirty="0">
              <a:latin typeface="Calibri"/>
              <a:cs typeface="Calibri"/>
            </a:endParaRPr>
          </a:p>
          <a:p>
            <a:pPr marL="806450" indent="-342900">
              <a:lnSpc>
                <a:spcPct val="100000"/>
              </a:lnSpc>
              <a:spcBef>
                <a:spcPts val="525"/>
              </a:spcBef>
              <a:buClr>
                <a:srgbClr val="405B76"/>
              </a:buClr>
              <a:buFont typeface="Segoe UI"/>
              <a:buChar char="–"/>
              <a:tabLst>
                <a:tab pos="806450" algn="l"/>
                <a:tab pos="807085" algn="l"/>
              </a:tabLst>
            </a:pP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strengths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r>
              <a:rPr sz="2200" spc="-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assets</a:t>
            </a:r>
            <a:endParaRPr sz="2200" dirty="0">
              <a:latin typeface="Calibri"/>
              <a:cs typeface="Calibri"/>
            </a:endParaRPr>
          </a:p>
          <a:p>
            <a:pPr marL="12700" marR="120014">
              <a:lnSpc>
                <a:spcPts val="2380"/>
              </a:lnSpc>
              <a:spcBef>
                <a:spcPts val="1830"/>
              </a:spcBef>
            </a:pPr>
            <a:r>
              <a:rPr sz="2200" spc="-35" dirty="0">
                <a:solidFill>
                  <a:srgbClr val="032B4A"/>
                </a:solidFill>
                <a:latin typeface="Calibri"/>
                <a:cs typeface="Calibri"/>
              </a:rPr>
              <a:t>Testing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tools </a:t>
            </a:r>
            <a:r>
              <a:rPr sz="2200" spc="-20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measuring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educational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functioning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levels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(EFLs)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must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sz="2200" dirty="0">
                <a:solidFill>
                  <a:srgbClr val="032B4A"/>
                </a:solidFill>
                <a:latin typeface="Calibri"/>
                <a:cs typeface="Calibri"/>
              </a:rPr>
              <a:t>on 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the National Reporting </a:t>
            </a:r>
            <a:r>
              <a:rPr sz="2200" spc="-20" dirty="0">
                <a:solidFill>
                  <a:srgbClr val="032B4A"/>
                </a:solidFill>
                <a:latin typeface="Calibri"/>
                <a:cs typeface="Calibri"/>
              </a:rPr>
              <a:t>Systems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(NRS) </a:t>
            </a:r>
            <a:r>
              <a:rPr sz="2200" spc="-20" dirty="0">
                <a:solidFill>
                  <a:srgbClr val="032B4A"/>
                </a:solidFill>
                <a:latin typeface="Calibri"/>
                <a:cs typeface="Calibri"/>
              </a:rPr>
              <a:t>federally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approved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list </a:t>
            </a:r>
            <a:r>
              <a:rPr sz="2200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sz="2200" spc="-5" dirty="0">
                <a:solidFill>
                  <a:srgbClr val="032B4A"/>
                </a:solidFill>
                <a:latin typeface="Calibri"/>
                <a:cs typeface="Calibri"/>
              </a:rPr>
              <a:t>assessments.  </a:t>
            </a:r>
            <a:r>
              <a:rPr sz="2200" spc="-10" dirty="0">
                <a:solidFill>
                  <a:srgbClr val="032B4A"/>
                </a:solidFill>
                <a:latin typeface="Calibri"/>
                <a:cs typeface="Calibri"/>
              </a:rPr>
              <a:t>(CASAS, </a:t>
            </a:r>
            <a:r>
              <a:rPr sz="2200" spc="-35" dirty="0">
                <a:solidFill>
                  <a:srgbClr val="032B4A"/>
                </a:solidFill>
                <a:latin typeface="Calibri"/>
                <a:cs typeface="Calibri"/>
              </a:rPr>
              <a:t>TABE*, </a:t>
            </a:r>
            <a:r>
              <a:rPr sz="2200" spc="-55" dirty="0">
                <a:solidFill>
                  <a:srgbClr val="032B4A"/>
                </a:solidFill>
                <a:latin typeface="Calibri"/>
                <a:cs typeface="Calibri"/>
              </a:rPr>
              <a:t>MAPT,</a:t>
            </a:r>
            <a:r>
              <a:rPr sz="2200" spc="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032B4A"/>
                </a:solidFill>
                <a:latin typeface="Calibri"/>
                <a:cs typeface="Calibri"/>
              </a:rPr>
              <a:t>etc.)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* All out-of-school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youth must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complete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000" spc="-45" dirty="0">
                <a:solidFill>
                  <a:srgbClr val="032B4A"/>
                </a:solidFill>
                <a:latin typeface="Calibri"/>
                <a:cs typeface="Calibri"/>
              </a:rPr>
              <a:t>TABE 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test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version</a:t>
            </a:r>
            <a:r>
              <a:rPr sz="2000" spc="2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11/12</a:t>
            </a:r>
            <a:r>
              <a:rPr lang="en-US" sz="2000" spc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or ACT WorkKeys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81098" y="248996"/>
            <a:ext cx="468249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0" dirty="0"/>
              <a:t>WIOA </a:t>
            </a:r>
            <a:r>
              <a:rPr sz="4000" spc="-15" dirty="0"/>
              <a:t>Career</a:t>
            </a:r>
            <a:r>
              <a:rPr sz="4000" spc="-50" dirty="0"/>
              <a:t> </a:t>
            </a:r>
            <a:r>
              <a:rPr sz="4000" spc="-45" dirty="0"/>
              <a:t>Pathway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52728"/>
            <a:ext cx="8900795" cy="4648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160"/>
              </a:lnSpc>
            </a:pPr>
            <a:r>
              <a:rPr sz="2000" b="1" spc="-5" dirty="0">
                <a:solidFill>
                  <a:srgbClr val="032B4A"/>
                </a:solidFill>
                <a:latin typeface="Calibri"/>
                <a:cs typeface="Calibri"/>
              </a:rPr>
              <a:t>CAREER </a:t>
            </a:r>
            <a:r>
              <a:rPr sz="2000" b="1" spc="-55" dirty="0">
                <a:solidFill>
                  <a:srgbClr val="032B4A"/>
                </a:solidFill>
                <a:latin typeface="Calibri"/>
                <a:cs typeface="Calibri"/>
              </a:rPr>
              <a:t>PATHWAY</a:t>
            </a:r>
            <a:r>
              <a:rPr sz="2000" spc="-55" dirty="0">
                <a:solidFill>
                  <a:srgbClr val="032B4A"/>
                </a:solidFill>
                <a:latin typeface="Calibri"/>
                <a:cs typeface="Calibri"/>
              </a:rPr>
              <a:t>—The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term 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‘‘career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pathway’’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means a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combination of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rigorous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 high-quality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education, training,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other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services</a:t>
            </a:r>
            <a:r>
              <a:rPr sz="2000" spc="-3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that:</a:t>
            </a:r>
            <a:endParaRPr sz="2000">
              <a:latin typeface="Calibri"/>
              <a:cs typeface="Calibri"/>
            </a:endParaRPr>
          </a:p>
          <a:p>
            <a:pPr marL="582295" indent="-344170">
              <a:lnSpc>
                <a:spcPct val="100000"/>
              </a:lnSpc>
              <a:spcBef>
                <a:spcPts val="760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u="heavy" dirty="0">
                <a:solidFill>
                  <a:srgbClr val="032B4A"/>
                </a:solidFill>
                <a:latin typeface="Calibri"/>
                <a:cs typeface="Calibri"/>
              </a:rPr>
              <a:t>Aligns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with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skill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needs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of</a:t>
            </a:r>
            <a:r>
              <a:rPr sz="2000" spc="-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industries;</a:t>
            </a:r>
            <a:endParaRPr sz="2000">
              <a:latin typeface="Calibri"/>
              <a:cs typeface="Calibri"/>
            </a:endParaRPr>
          </a:p>
          <a:p>
            <a:pPr marL="582295" indent="-344170">
              <a:lnSpc>
                <a:spcPct val="100000"/>
              </a:lnSpc>
              <a:spcBef>
                <a:spcPts val="969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Prepares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individuals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be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successful in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education</a:t>
            </a:r>
            <a:r>
              <a:rPr sz="2000" u="heavy" spc="8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options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;</a:t>
            </a:r>
            <a:endParaRPr sz="2000">
              <a:latin typeface="Calibri"/>
              <a:cs typeface="Calibri"/>
            </a:endParaRPr>
          </a:p>
          <a:p>
            <a:pPr marL="582295" indent="-344170">
              <a:lnSpc>
                <a:spcPct val="100000"/>
              </a:lnSpc>
              <a:spcBef>
                <a:spcPts val="980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Includes counseling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support education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career</a:t>
            </a:r>
            <a:r>
              <a:rPr sz="2000" spc="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goals;</a:t>
            </a:r>
            <a:endParaRPr sz="2000">
              <a:latin typeface="Calibri"/>
              <a:cs typeface="Calibri"/>
            </a:endParaRPr>
          </a:p>
          <a:p>
            <a:pPr marL="582295" indent="-344170">
              <a:lnSpc>
                <a:spcPct val="100000"/>
              </a:lnSpc>
              <a:spcBef>
                <a:spcPts val="980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Includes </a:t>
            </a:r>
            <a:r>
              <a:rPr sz="2000" u="heavy" spc="-15" dirty="0">
                <a:solidFill>
                  <a:srgbClr val="032B4A"/>
                </a:solidFill>
                <a:latin typeface="Calibri"/>
                <a:cs typeface="Calibri"/>
              </a:rPr>
              <a:t>contextualized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learning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within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occupational</a:t>
            </a:r>
            <a:r>
              <a:rPr sz="2000" spc="1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cluster;</a:t>
            </a:r>
            <a:endParaRPr sz="2000">
              <a:latin typeface="Calibri"/>
              <a:cs typeface="Calibri"/>
            </a:endParaRPr>
          </a:p>
          <a:p>
            <a:pPr marL="582295" marR="43815" indent="-344170">
              <a:lnSpc>
                <a:spcPct val="120000"/>
              </a:lnSpc>
              <a:spcBef>
                <a:spcPts val="489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Organizes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education, training,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other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that </a:t>
            </a:r>
            <a:r>
              <a:rPr sz="2000" u="heavy" spc="-10" dirty="0">
                <a:solidFill>
                  <a:srgbClr val="032B4A"/>
                </a:solidFill>
                <a:latin typeface="Calibri"/>
                <a:cs typeface="Calibri"/>
              </a:rPr>
              <a:t>accelerates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education </a:t>
            </a:r>
            <a:r>
              <a:rPr sz="2000" u="heavy" dirty="0">
                <a:solidFill>
                  <a:srgbClr val="032B4A"/>
                </a:solidFill>
                <a:latin typeface="Calibri"/>
                <a:cs typeface="Calibri"/>
              </a:rPr>
              <a:t>and  </a:t>
            </a:r>
            <a:r>
              <a:rPr sz="2000" u="heavy" spc="-10" dirty="0">
                <a:solidFill>
                  <a:srgbClr val="032B4A"/>
                </a:solidFill>
                <a:latin typeface="Calibri"/>
                <a:cs typeface="Calibri"/>
              </a:rPr>
              <a:t>career</a:t>
            </a:r>
            <a:r>
              <a:rPr sz="2000" u="heavy" spc="-6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advancement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;</a:t>
            </a:r>
            <a:endParaRPr sz="2000">
              <a:latin typeface="Calibri"/>
              <a:cs typeface="Calibri"/>
            </a:endParaRPr>
          </a:p>
          <a:p>
            <a:pPr marL="582295" marR="1064260" indent="-344170">
              <a:lnSpc>
                <a:spcPct val="120000"/>
              </a:lnSpc>
              <a:spcBef>
                <a:spcPts val="505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Enables the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attainment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secondary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at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least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one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postsecondary  </a:t>
            </a:r>
            <a:r>
              <a:rPr sz="2000" u="heavy" spc="-10" dirty="0">
                <a:solidFill>
                  <a:srgbClr val="032B4A"/>
                </a:solidFill>
                <a:latin typeface="Calibri"/>
                <a:cs typeface="Calibri"/>
              </a:rPr>
              <a:t>credential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;</a:t>
            </a:r>
            <a:endParaRPr sz="2000">
              <a:latin typeface="Calibri"/>
              <a:cs typeface="Calibri"/>
            </a:endParaRPr>
          </a:p>
          <a:p>
            <a:pPr marL="582295" marR="264160" indent="-344170">
              <a:lnSpc>
                <a:spcPct val="120000"/>
              </a:lnSpc>
              <a:spcBef>
                <a:spcPts val="505"/>
              </a:spcBef>
              <a:buClr>
                <a:srgbClr val="405B76"/>
              </a:buClr>
              <a:buFont typeface="Arial"/>
              <a:buChar char="•"/>
              <a:tabLst>
                <a:tab pos="582295" algn="l"/>
                <a:tab pos="582930" algn="l"/>
              </a:tabLst>
            </a:pP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Supports </a:t>
            </a:r>
            <a:r>
              <a:rPr sz="2000" u="heavy" spc="-10" dirty="0">
                <a:solidFill>
                  <a:srgbClr val="032B4A"/>
                </a:solidFill>
                <a:latin typeface="Calibri"/>
                <a:cs typeface="Calibri"/>
              </a:rPr>
              <a:t>entrance </a:t>
            </a:r>
            <a:r>
              <a:rPr sz="2000" u="heavy" spc="-5" dirty="0">
                <a:solidFill>
                  <a:srgbClr val="032B4A"/>
                </a:solidFill>
                <a:latin typeface="Calibri"/>
                <a:cs typeface="Calibri"/>
              </a:rPr>
              <a:t>or advancement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within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specific occupation or occupation  </a:t>
            </a:r>
            <a:r>
              <a:rPr sz="2000" spc="-35" dirty="0">
                <a:solidFill>
                  <a:srgbClr val="032B4A"/>
                </a:solidFill>
                <a:latin typeface="Calibri"/>
                <a:cs typeface="Calibri"/>
              </a:rPr>
              <a:t>cluster.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98378" y="286080"/>
            <a:ext cx="714629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/>
              <a:t>Career </a:t>
            </a:r>
            <a:r>
              <a:rPr sz="3600" spc="-35" dirty="0"/>
              <a:t>Pathways </a:t>
            </a:r>
            <a:r>
              <a:rPr sz="3600" dirty="0"/>
              <a:t>in </a:t>
            </a:r>
            <a:r>
              <a:rPr sz="3600" spc="-5" dirty="0"/>
              <a:t>Priority</a:t>
            </a:r>
            <a:r>
              <a:rPr sz="3600" spc="-55" dirty="0"/>
              <a:t> </a:t>
            </a:r>
            <a:r>
              <a:rPr sz="3600" spc="-5" dirty="0"/>
              <a:t>Industries</a:t>
            </a:r>
            <a:endParaRPr sz="36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28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1214170" y="1557430"/>
            <a:ext cx="7013575" cy="29136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60"/>
              </a:lnSpc>
            </a:pPr>
            <a:r>
              <a:rPr sz="3200" spc="-5" dirty="0">
                <a:solidFill>
                  <a:srgbClr val="032B4A"/>
                </a:solidFill>
                <a:latin typeface="Calibri"/>
                <a:cs typeface="Calibri"/>
              </a:rPr>
              <a:t>Local priority </a:t>
            </a:r>
            <a:r>
              <a:rPr sz="3200" spc="-10" dirty="0">
                <a:solidFill>
                  <a:srgbClr val="032B4A"/>
                </a:solidFill>
                <a:latin typeface="Calibri"/>
                <a:cs typeface="Calibri"/>
              </a:rPr>
              <a:t>industries </a:t>
            </a:r>
            <a:r>
              <a:rPr sz="3200" dirty="0">
                <a:solidFill>
                  <a:srgbClr val="032B4A"/>
                </a:solidFill>
                <a:latin typeface="Calibri"/>
                <a:cs typeface="Calibri"/>
              </a:rPr>
              <a:t>as </a:t>
            </a:r>
            <a:r>
              <a:rPr sz="3200" spc="-15" dirty="0">
                <a:solidFill>
                  <a:srgbClr val="032B4A"/>
                </a:solidFill>
                <a:latin typeface="Calibri"/>
                <a:cs typeface="Calibri"/>
              </a:rPr>
              <a:t>indicated </a:t>
            </a:r>
            <a:r>
              <a:rPr sz="3200" spc="-5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lang="en-US" sz="3200" spc="-5" dirty="0">
                <a:solidFill>
                  <a:srgbClr val="032B4A"/>
                </a:solidFill>
                <a:latin typeface="Calibri"/>
                <a:cs typeface="Calibri"/>
              </a:rPr>
              <a:t>the Northeast Labor Market Blueprint</a:t>
            </a:r>
            <a:r>
              <a:rPr sz="3200" spc="-5" dirty="0">
                <a:solidFill>
                  <a:srgbClr val="032B4A"/>
                </a:solidFill>
                <a:latin typeface="Calibri"/>
                <a:cs typeface="Calibri"/>
              </a:rPr>
              <a:t>:</a:t>
            </a:r>
            <a:endParaRPr sz="32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360"/>
              </a:spcBef>
              <a:buClr>
                <a:srgbClr val="405B76"/>
              </a:buClr>
              <a:buFont typeface="Arial"/>
              <a:buChar char="•"/>
              <a:tabLst>
                <a:tab pos="299720" algn="l"/>
              </a:tabLst>
            </a:pPr>
            <a:r>
              <a:rPr sz="3200" spc="-10" dirty="0">
                <a:solidFill>
                  <a:srgbClr val="032B4A"/>
                </a:solidFill>
                <a:latin typeface="Calibri"/>
                <a:cs typeface="Calibri"/>
              </a:rPr>
              <a:t>Advanced</a:t>
            </a:r>
            <a:r>
              <a:rPr sz="3200" spc="-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3200" spc="-10" dirty="0">
                <a:solidFill>
                  <a:srgbClr val="032B4A"/>
                </a:solidFill>
                <a:latin typeface="Calibri"/>
                <a:cs typeface="Calibri"/>
              </a:rPr>
              <a:t>M</a:t>
            </a:r>
            <a:r>
              <a:rPr sz="3200" spc="-10" dirty="0">
                <a:solidFill>
                  <a:srgbClr val="032B4A"/>
                </a:solidFill>
                <a:latin typeface="Calibri"/>
                <a:cs typeface="Calibri"/>
              </a:rPr>
              <a:t>anufacturing</a:t>
            </a:r>
            <a:endParaRPr sz="32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410"/>
              </a:spcBef>
              <a:buClr>
                <a:srgbClr val="405B76"/>
              </a:buClr>
              <a:buFont typeface="Arial"/>
              <a:buChar char="•"/>
              <a:tabLst>
                <a:tab pos="299720" algn="l"/>
              </a:tabLst>
            </a:pPr>
            <a:r>
              <a:rPr sz="3200" spc="-15" dirty="0">
                <a:solidFill>
                  <a:srgbClr val="032B4A"/>
                </a:solidFill>
                <a:latin typeface="Calibri"/>
                <a:cs typeface="Calibri"/>
              </a:rPr>
              <a:t>Professional </a:t>
            </a:r>
            <a:r>
              <a:rPr sz="3200" spc="-5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3200" spc="-35" dirty="0">
                <a:solidFill>
                  <a:srgbClr val="032B4A"/>
                </a:solidFill>
                <a:latin typeface="Calibri"/>
                <a:cs typeface="Calibri"/>
              </a:rPr>
              <a:t>Technical </a:t>
            </a:r>
            <a:r>
              <a:rPr sz="3200" dirty="0">
                <a:solidFill>
                  <a:srgbClr val="032B4A"/>
                </a:solidFill>
                <a:latin typeface="Calibri"/>
                <a:cs typeface="Calibri"/>
              </a:rPr>
              <a:t>Services</a:t>
            </a:r>
            <a:r>
              <a:rPr sz="3200" spc="3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32B4A"/>
                </a:solidFill>
                <a:latin typeface="Calibri"/>
                <a:cs typeface="Calibri"/>
              </a:rPr>
              <a:t>(IT)</a:t>
            </a:r>
            <a:endParaRPr sz="32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410"/>
              </a:spcBef>
              <a:buClr>
                <a:srgbClr val="405B76"/>
              </a:buClr>
              <a:buFont typeface="Arial"/>
              <a:buChar char="•"/>
              <a:tabLst>
                <a:tab pos="299720" algn="l"/>
              </a:tabLst>
            </a:pPr>
            <a:r>
              <a:rPr sz="3200" spc="-10" dirty="0">
                <a:solidFill>
                  <a:srgbClr val="032B4A"/>
                </a:solidFill>
                <a:latin typeface="Calibri"/>
                <a:cs typeface="Calibri"/>
              </a:rPr>
              <a:t>Healthcare </a:t>
            </a:r>
            <a:r>
              <a:rPr sz="3200" spc="-5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3200" dirty="0">
                <a:solidFill>
                  <a:srgbClr val="032B4A"/>
                </a:solidFill>
                <a:latin typeface="Calibri"/>
                <a:cs typeface="Calibri"/>
              </a:rPr>
              <a:t>Social</a:t>
            </a:r>
            <a:r>
              <a:rPr sz="3200" spc="-1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32B4A"/>
                </a:solidFill>
                <a:latin typeface="Calibri"/>
                <a:cs typeface="Calibri"/>
              </a:rPr>
              <a:t>services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768899" y="270411"/>
            <a:ext cx="3414532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pc="-15" dirty="0"/>
              <a:t>Price Proposal</a:t>
            </a:r>
            <a:endParaRPr spc="-15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29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473" y="1387353"/>
            <a:ext cx="8795385" cy="4755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900" b="1" spc="-5" dirty="0">
                <a:solidFill>
                  <a:srgbClr val="032B4A"/>
                </a:solidFill>
                <a:latin typeface="Calibri"/>
                <a:cs typeface="Calibri"/>
              </a:rPr>
              <a:t>Cover Sheet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2100" spc="-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Each section fully completed Attachment H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pc="-5" dirty="0">
                <a:solidFill>
                  <a:srgbClr val="032B4A"/>
                </a:solidFill>
                <a:latin typeface="Calibri"/>
                <a:cs typeface="Calibri"/>
              </a:rPr>
              <a:t> Signed by authorized signatory Attachment I</a:t>
            </a:r>
            <a:endParaRPr lang="en-US" sz="2100" spc="-5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900" b="1" spc="-5" dirty="0">
                <a:solidFill>
                  <a:srgbClr val="032B4A"/>
                </a:solidFill>
                <a:latin typeface="Calibri"/>
                <a:cs typeface="Calibri"/>
              </a:rPr>
              <a:t>Minimum Qualifying Criteria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 Minimum Qualifying Document Attachment J</a:t>
            </a:r>
            <a:endParaRPr lang="en-US" sz="2100" spc="-5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2100" spc="-5" dirty="0">
                <a:solidFill>
                  <a:srgbClr val="032B4A"/>
                </a:solidFill>
                <a:latin typeface="Calibri"/>
                <a:cs typeface="Calibri"/>
              </a:rPr>
              <a:t> 	</a:t>
            </a: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Signatory Authorization for Corporate Providers (If Applicable) Attachment K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	Signatory Authorization for Non-Corporate Providers (If Applicable) Attachment L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	Certification Regarding Debarment, Suspension and Other Responsibility Matters Attachment M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	Statement of Commitment to a Drug-Free Workplace Attachment N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	Certificate of Non-Collusion Attachment O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	Audit Assurance Certification Attachment P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	Evidence of Commitment to Equal Opportunity, Nondiscrimination, and Affirmative Action 	Attachment Q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 Certificate of Good Standing Attachment R</a:t>
            </a:r>
            <a:endParaRPr lang="en-US" sz="2100" spc="-5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1900" b="1" spc="-5" dirty="0">
                <a:solidFill>
                  <a:srgbClr val="032B4A"/>
                </a:solidFill>
                <a:latin typeface="Calibri"/>
                <a:cs typeface="Calibri"/>
              </a:rPr>
              <a:t>Budget &amp; Budget Narrative</a:t>
            </a:r>
          </a:p>
          <a:p>
            <a:pPr marL="812800" lvl="1" indent="-3429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  Budget Sheet Attachment S</a:t>
            </a:r>
          </a:p>
          <a:p>
            <a:pPr lvl="2" indent="-454025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Budget Narrative Attachment S</a:t>
            </a:r>
          </a:p>
          <a:p>
            <a:pPr marL="914400" lvl="1" indent="-444500">
              <a:buClr>
                <a:srgbClr val="405B76"/>
              </a:buClr>
              <a:buFont typeface="Courier New" panose="02070309020205020404" pitchFamily="49" charset="0"/>
              <a:buChar char="o"/>
              <a:tabLst>
                <a:tab pos="299085" algn="l"/>
                <a:tab pos="299720" algn="l"/>
              </a:tabLst>
            </a:pPr>
            <a:r>
              <a:rPr lang="en-US" sz="1600" spc="-5" dirty="0">
                <a:solidFill>
                  <a:srgbClr val="032B4A"/>
                </a:solidFill>
                <a:latin typeface="Calibri"/>
                <a:cs typeface="Calibri"/>
              </a:rPr>
              <a:t>Indirect Rate Included (if applicable)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4CB99-F73A-9FCC-8BCF-425008BB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2800" b="1" i="0" u="none" strike="noStrike" kern="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Background: </a:t>
            </a:r>
            <a:r>
              <a:rPr kumimoji="0" lang="en-US" sz="2800" b="1" i="0" u="none" strike="noStrike" kern="0" cap="none" spc="-2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Workforce </a:t>
            </a:r>
            <a:r>
              <a:rPr kumimoji="0" lang="en-US" sz="2800" b="1" i="0" u="none" strike="noStrike" kern="0" cap="none" spc="-1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Innovation </a:t>
            </a:r>
            <a:r>
              <a:rPr kumimoji="0" lang="en-US" sz="2800" b="1" i="0" u="none" strike="noStrike" kern="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and </a:t>
            </a:r>
            <a:r>
              <a:rPr kumimoji="0" lang="en-US" sz="2800" b="1" i="0" u="none" strike="noStrike" kern="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Opportunity</a:t>
            </a:r>
            <a:r>
              <a:rPr kumimoji="0" lang="en-US" sz="2800" b="1" i="0" u="none" strike="noStrike" kern="0" cap="none" spc="9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 </a:t>
            </a:r>
            <a:r>
              <a:rPr kumimoji="0" lang="en-US" sz="2800" b="1" i="0" u="none" strike="noStrike" kern="0" cap="none" spc="-5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Act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93DFED-7832-7259-67F8-C06AE8CCF6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9B1FC-D8C2-E9F8-30F1-E97C356FDBA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299085" marR="20955" indent="-286385">
              <a:lnSpc>
                <a:spcPct val="70000"/>
              </a:lnSpc>
              <a:buClr>
                <a:srgbClr val="405B76"/>
              </a:buClr>
              <a:buFont typeface="Arial"/>
              <a:buChar char="•"/>
              <a:tabLst>
                <a:tab pos="299720" algn="l"/>
              </a:tabLst>
            </a:pP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WIOA </a:t>
            </a:r>
            <a:r>
              <a:rPr lang="en-US" sz="2800" spc="-50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lang="en-US" sz="2800" spc="-20" dirty="0">
                <a:solidFill>
                  <a:srgbClr val="032B4A"/>
                </a:solidFill>
                <a:latin typeface="Calibri"/>
                <a:cs typeface="Calibri"/>
              </a:rPr>
              <a:t>Program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is </a:t>
            </a:r>
            <a:r>
              <a:rPr lang="en-US" sz="2800" spc="-20" dirty="0">
                <a:solidFill>
                  <a:srgbClr val="032B4A"/>
                </a:solidFill>
                <a:latin typeface="Calibri"/>
                <a:cs typeface="Calibri"/>
              </a:rPr>
              <a:t>federally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funded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by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the  Department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Labor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(DOL).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Funds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are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processed  through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Massachusetts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Department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Career 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(DCS), which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allocates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WIOA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Title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I </a:t>
            </a:r>
            <a:r>
              <a:rPr lang="en-US" sz="2800" spc="-50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funds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16 </a:t>
            </a:r>
            <a:r>
              <a:rPr lang="en-US" sz="2800" spc="-30" dirty="0">
                <a:solidFill>
                  <a:srgbClr val="032B4A"/>
                </a:solidFill>
                <a:latin typeface="Calibri"/>
                <a:cs typeface="Calibri"/>
              </a:rPr>
              <a:t>state </a:t>
            </a:r>
            <a:r>
              <a:rPr lang="en-US" sz="2800" spc="-20" dirty="0">
                <a:solidFill>
                  <a:srgbClr val="032B4A"/>
                </a:solidFill>
                <a:latin typeface="Calibri"/>
                <a:cs typeface="Calibri"/>
              </a:rPr>
              <a:t>workforce</a:t>
            </a:r>
            <a:r>
              <a:rPr lang="en-US" sz="2800" spc="-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areas.</a:t>
            </a:r>
            <a:endParaRPr lang="en-US" sz="2800" dirty="0">
              <a:latin typeface="Calibri"/>
              <a:cs typeface="Calibri"/>
            </a:endParaRPr>
          </a:p>
          <a:p>
            <a:pPr marL="299085" marR="127000" indent="-286385">
              <a:lnSpc>
                <a:spcPct val="70000"/>
              </a:lnSpc>
              <a:spcBef>
                <a:spcPts val="1800"/>
              </a:spcBef>
              <a:buClr>
                <a:srgbClr val="405B76"/>
              </a:buClr>
              <a:buFont typeface="Arial"/>
              <a:buChar char="•"/>
              <a:tabLst>
                <a:tab pos="299720" algn="l"/>
              </a:tabLst>
            </a:pP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Each </a:t>
            </a:r>
            <a:r>
              <a:rPr lang="en-US" sz="2800" spc="-20" dirty="0">
                <a:solidFill>
                  <a:srgbClr val="032B4A"/>
                </a:solidFill>
                <a:latin typeface="Calibri"/>
                <a:cs typeface="Calibri"/>
              </a:rPr>
              <a:t>workforce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area procures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designed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help in-school and out-of-school</a:t>
            </a:r>
            <a:r>
              <a:rPr lang="en-US" sz="2800" spc="-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youth.</a:t>
            </a:r>
            <a:endParaRPr lang="en-US" sz="2800" dirty="0">
              <a:latin typeface="Calibri"/>
              <a:cs typeface="Calibri"/>
            </a:endParaRPr>
          </a:p>
          <a:p>
            <a:pPr marL="299085" marR="5080" indent="-286385">
              <a:lnSpc>
                <a:spcPct val="70000"/>
              </a:lnSpc>
              <a:spcBef>
                <a:spcPts val="1800"/>
              </a:spcBef>
              <a:buClr>
                <a:srgbClr val="405B76"/>
              </a:buClr>
              <a:buFont typeface="Arial"/>
              <a:buChar char="•"/>
              <a:tabLst>
                <a:tab pos="299720" algn="l"/>
              </a:tabLst>
            </a:pP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WIOA provides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funding </a:t>
            </a:r>
            <a:r>
              <a:rPr lang="en-US" sz="2800" spc="-2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local areas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lang="en-US" sz="2800" spc="-25" dirty="0">
                <a:solidFill>
                  <a:srgbClr val="032B4A"/>
                </a:solidFill>
                <a:latin typeface="Calibri"/>
                <a:cs typeface="Calibri"/>
              </a:rPr>
              <a:t>offer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year- 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round programs </a:t>
            </a:r>
            <a:r>
              <a:rPr lang="en-US" sz="2800" spc="-2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in-school and out-of-school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youth  that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provide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lang="en-US" sz="2800" spc="-25" dirty="0">
                <a:solidFill>
                  <a:srgbClr val="032B4A"/>
                </a:solidFill>
                <a:latin typeface="Calibri"/>
                <a:cs typeface="Calibri"/>
              </a:rPr>
              <a:t>pathway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lang="en-US" sz="2800" spc="-25" dirty="0" err="1">
                <a:solidFill>
                  <a:srgbClr val="032B4A"/>
                </a:solidFill>
                <a:latin typeface="Calibri"/>
                <a:cs typeface="Calibri"/>
              </a:rPr>
              <a:t>HiSET</a:t>
            </a:r>
            <a:r>
              <a:rPr lang="en-US" sz="2800" spc="-25" dirty="0">
                <a:solidFill>
                  <a:srgbClr val="032B4A"/>
                </a:solidFill>
                <a:latin typeface="Calibri"/>
                <a:cs typeface="Calibri"/>
              </a:rPr>
              <a:t>/GED,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high school  diploma, higher </a:t>
            </a: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education,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industry-recognized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training,  and </a:t>
            </a:r>
            <a:r>
              <a:rPr lang="en-US" sz="28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career</a:t>
            </a:r>
            <a:r>
              <a:rPr lang="en-US" sz="2800" spc="-9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45" dirty="0">
                <a:solidFill>
                  <a:srgbClr val="032B4A"/>
                </a:solidFill>
                <a:latin typeface="Calibri"/>
                <a:cs typeface="Calibri"/>
              </a:rPr>
              <a:t>pathway.</a:t>
            </a:r>
            <a:endParaRPr lang="en-US" sz="2800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121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Price </a:t>
            </a:r>
            <a:r>
              <a:rPr dirty="0"/>
              <a:t>and </a:t>
            </a:r>
            <a:r>
              <a:rPr spc="-25" dirty="0"/>
              <a:t>Program</a:t>
            </a:r>
            <a:r>
              <a:rPr spc="-60" dirty="0"/>
              <a:t> </a:t>
            </a:r>
            <a:r>
              <a:rPr spc="-10" dirty="0"/>
              <a:t>Proposals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545405" y="6475666"/>
            <a:ext cx="1536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z="1000" spc="-10" dirty="0">
                <a:solidFill>
                  <a:srgbClr val="042B4A"/>
                </a:solidFill>
                <a:latin typeface="Calibri"/>
                <a:cs typeface="Calibri"/>
              </a:rPr>
              <a:t>30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398483"/>
            <a:ext cx="7673975" cy="32008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032B4A"/>
                </a:solidFill>
                <a:cs typeface="Calibri"/>
              </a:rPr>
              <a:t>Bidders must </a:t>
            </a:r>
            <a:r>
              <a:rPr sz="2800" spc="-10" dirty="0">
                <a:solidFill>
                  <a:srgbClr val="032B4A"/>
                </a:solidFill>
                <a:cs typeface="Calibri"/>
              </a:rPr>
              <a:t>submit </a:t>
            </a:r>
            <a:r>
              <a:rPr sz="2800" spc="-15" dirty="0">
                <a:solidFill>
                  <a:srgbClr val="032B4A"/>
                </a:solidFill>
                <a:cs typeface="Calibri"/>
              </a:rPr>
              <a:t>two</a:t>
            </a:r>
            <a:r>
              <a:rPr sz="2800" spc="75" dirty="0">
                <a:solidFill>
                  <a:srgbClr val="032B4A"/>
                </a:solidFill>
                <a:cs typeface="Calibri"/>
              </a:rPr>
              <a:t> </a:t>
            </a:r>
            <a:r>
              <a:rPr sz="2800" spc="-15" dirty="0">
                <a:solidFill>
                  <a:srgbClr val="032B4A"/>
                </a:solidFill>
                <a:cs typeface="Calibri"/>
              </a:rPr>
              <a:t>proposals</a:t>
            </a:r>
            <a:r>
              <a:rPr lang="en-US" sz="2800" spc="-15" dirty="0">
                <a:solidFill>
                  <a:srgbClr val="032B4A"/>
                </a:solidFill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</a:pPr>
            <a:endParaRPr sz="1200" dirty="0">
              <a:cs typeface="Calibri"/>
            </a:endParaRPr>
          </a:p>
          <a:p>
            <a:pPr marL="919480" indent="-457200">
              <a:buFont typeface="Arial" panose="020B0604020202020204" pitchFamily="34" charset="0"/>
              <a:buChar char="•"/>
            </a:pPr>
            <a:r>
              <a:rPr sz="2800" b="1" spc="10" dirty="0">
                <a:solidFill>
                  <a:srgbClr val="032B4A"/>
                </a:solidFill>
                <a:cs typeface="Calibri"/>
              </a:rPr>
              <a:t>Program</a:t>
            </a:r>
            <a:r>
              <a:rPr sz="2800" b="1" spc="-55" dirty="0">
                <a:solidFill>
                  <a:srgbClr val="032B4A"/>
                </a:solidFill>
                <a:cs typeface="Calibri"/>
              </a:rPr>
              <a:t> </a:t>
            </a:r>
            <a:r>
              <a:rPr sz="2800" b="1" spc="-15" dirty="0">
                <a:solidFill>
                  <a:srgbClr val="032B4A"/>
                </a:solidFill>
                <a:cs typeface="Calibri"/>
              </a:rPr>
              <a:t>Proposal</a:t>
            </a:r>
            <a:r>
              <a:rPr lang="en-US" sz="2800" b="1" spc="-15" dirty="0">
                <a:solidFill>
                  <a:srgbClr val="032B4A"/>
                </a:solidFill>
                <a:cs typeface="Calibri"/>
              </a:rPr>
              <a:t> </a:t>
            </a:r>
            <a:r>
              <a:rPr lang="en-US" sz="2800" spc="-15" dirty="0">
                <a:solidFill>
                  <a:srgbClr val="032B4A"/>
                </a:solidFill>
                <a:cs typeface="Calibri"/>
              </a:rPr>
              <a:t>– attachments E, F, G1, G2, G3, J</a:t>
            </a:r>
            <a:endParaRPr sz="2800" dirty="0">
              <a:cs typeface="Calibri"/>
            </a:endParaRPr>
          </a:p>
          <a:p>
            <a:pPr marL="919480" indent="-457200">
              <a:buFont typeface="Arial" panose="020B0604020202020204" pitchFamily="34" charset="0"/>
              <a:buChar char="•"/>
            </a:pPr>
            <a:r>
              <a:rPr sz="2800" b="1" spc="35" dirty="0">
                <a:solidFill>
                  <a:srgbClr val="032B4A"/>
                </a:solidFill>
                <a:cs typeface="Calibri"/>
              </a:rPr>
              <a:t>Price</a:t>
            </a:r>
            <a:r>
              <a:rPr sz="2800" b="1" spc="-90" dirty="0">
                <a:solidFill>
                  <a:srgbClr val="032B4A"/>
                </a:solidFill>
                <a:cs typeface="Calibri"/>
              </a:rPr>
              <a:t> </a:t>
            </a:r>
            <a:r>
              <a:rPr sz="2800" b="1" spc="-10" dirty="0">
                <a:solidFill>
                  <a:srgbClr val="032B4A"/>
                </a:solidFill>
                <a:cs typeface="Calibri"/>
              </a:rPr>
              <a:t>Proposal</a:t>
            </a:r>
            <a:r>
              <a:rPr lang="en-US" sz="2800" b="1" spc="-10" dirty="0">
                <a:solidFill>
                  <a:srgbClr val="032B4A"/>
                </a:solidFill>
                <a:cs typeface="Calibri"/>
              </a:rPr>
              <a:t> </a:t>
            </a:r>
            <a:r>
              <a:rPr lang="en-US" sz="2800" spc="-10" dirty="0">
                <a:solidFill>
                  <a:srgbClr val="032B4A"/>
                </a:solidFill>
                <a:cs typeface="Calibri"/>
              </a:rPr>
              <a:t>– attachments H, I, -</a:t>
            </a:r>
          </a:p>
          <a:p>
            <a:pPr marL="462280"/>
            <a:endParaRPr lang="en-US" sz="2800" spc="-10" dirty="0">
              <a:solidFill>
                <a:srgbClr val="032B4A"/>
              </a:solidFill>
              <a:cs typeface="Calibri"/>
            </a:endParaRPr>
          </a:p>
          <a:p>
            <a:pPr marL="919480" lvl="1"/>
            <a:r>
              <a:rPr sz="2800" b="1" spc="30" dirty="0">
                <a:solidFill>
                  <a:srgbClr val="032B4A"/>
                </a:solidFill>
                <a:cs typeface="Calibri"/>
              </a:rPr>
              <a:t>Please </a:t>
            </a:r>
            <a:r>
              <a:rPr sz="2800" b="1" spc="-5" dirty="0">
                <a:solidFill>
                  <a:srgbClr val="032B4A"/>
                </a:solidFill>
                <a:cs typeface="Calibri"/>
              </a:rPr>
              <a:t>see full RFP </a:t>
            </a:r>
            <a:r>
              <a:rPr sz="2800" b="1" spc="-30" dirty="0">
                <a:solidFill>
                  <a:srgbClr val="032B4A"/>
                </a:solidFill>
                <a:cs typeface="Calibri"/>
              </a:rPr>
              <a:t>for </a:t>
            </a:r>
            <a:r>
              <a:rPr sz="2800" b="1" spc="-10" dirty="0">
                <a:solidFill>
                  <a:srgbClr val="032B4A"/>
                </a:solidFill>
                <a:cs typeface="Calibri"/>
              </a:rPr>
              <a:t>submission  </a:t>
            </a:r>
            <a:r>
              <a:rPr sz="2800" b="1" spc="-15" dirty="0">
                <a:solidFill>
                  <a:srgbClr val="032B4A"/>
                </a:solidFill>
                <a:cs typeface="Calibri"/>
              </a:rPr>
              <a:t>requirements</a:t>
            </a:r>
            <a:endParaRPr sz="2800" b="1" dirty="0"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06422" y="248996"/>
            <a:ext cx="483235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Submission</a:t>
            </a:r>
            <a:r>
              <a:rPr sz="4000" spc="-20" dirty="0"/>
              <a:t> Timeframe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31</a:t>
            </a:fld>
            <a:endParaRPr spc="-5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48AA466-6DFF-F3F5-CEB4-97E15E463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621294"/>
              </p:ext>
            </p:extLst>
          </p:nvPr>
        </p:nvGraphicFramePr>
        <p:xfrm>
          <a:off x="1" y="1343021"/>
          <a:ext cx="9144000" cy="469819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28550">
                  <a:extLst>
                    <a:ext uri="{9D8B030D-6E8A-4147-A177-3AD203B41FA5}">
                      <a16:colId xmlns:a16="http://schemas.microsoft.com/office/drawing/2014/main" val="1189610876"/>
                    </a:ext>
                  </a:extLst>
                </a:gridCol>
                <a:gridCol w="6215450">
                  <a:extLst>
                    <a:ext uri="{9D8B030D-6E8A-4147-A177-3AD203B41FA5}">
                      <a16:colId xmlns:a16="http://schemas.microsoft.com/office/drawing/2014/main" val="3321129541"/>
                    </a:ext>
                  </a:extLst>
                </a:gridCol>
              </a:tblGrid>
              <a:tr h="289009"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065723"/>
                  </a:ext>
                </a:extLst>
              </a:tr>
              <a:tr h="678336"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Monday, March 10, 2025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Request for Proposals Released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325395"/>
                  </a:ext>
                </a:extLst>
              </a:tr>
              <a:tr h="678336"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Wed., April 9, 2025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Bidder’s Conference Webinar @ 1:00 PM EST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030279"/>
                  </a:ext>
                </a:extLst>
              </a:tr>
              <a:tr h="678336">
                <a:tc>
                  <a:txBody>
                    <a:bodyPr/>
                    <a:lstStyle/>
                    <a:p>
                      <a:pPr marL="67945" marR="0">
                        <a:lnSpc>
                          <a:spcPts val="136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algn="ctr">
                        <a:lnSpc>
                          <a:spcPts val="136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Wed., April 30, 2025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6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6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Deadline for Submission of Written Questions by 11:00 AM EST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575650"/>
                  </a:ext>
                </a:extLst>
              </a:tr>
              <a:tr h="678336"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Tuesday, May 13, 2025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Proposals Due by 11:00 AM EST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354530"/>
                  </a:ext>
                </a:extLst>
              </a:tr>
              <a:tr h="1017504"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 algn="ctr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Thursday, June 12, 2025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Award/Non-Award notifications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410775"/>
                  </a:ext>
                </a:extLst>
              </a:tr>
              <a:tr h="678336">
                <a:tc>
                  <a:txBody>
                    <a:bodyPr/>
                    <a:lstStyle/>
                    <a:p>
                      <a:pPr marL="67945" marR="0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Monday, August 4, 2025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152D4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 marR="0">
                        <a:lnSpc>
                          <a:spcPts val="13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152D4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Estimated Contract State Date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4616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29739" y="211912"/>
            <a:ext cx="358457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Review</a:t>
            </a:r>
            <a:r>
              <a:rPr spc="-110" dirty="0"/>
              <a:t> </a:t>
            </a:r>
            <a:r>
              <a:rPr spc="-10" dirty="0"/>
              <a:t>Process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32</a:t>
            </a:fld>
            <a:endParaRPr spc="-5" dirty="0"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xfrm>
            <a:off x="457200" y="1446235"/>
            <a:ext cx="8229600" cy="1379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6385">
              <a:lnSpc>
                <a:spcPts val="303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-15" dirty="0"/>
              <a:t>Proposals received by </a:t>
            </a:r>
            <a:r>
              <a:rPr spc="-10" dirty="0"/>
              <a:t>the submission deadline will </a:t>
            </a:r>
            <a:r>
              <a:rPr spc="-5" dirty="0"/>
              <a:t>be  </a:t>
            </a:r>
            <a:r>
              <a:rPr spc="-15" dirty="0"/>
              <a:t>reviewed by </a:t>
            </a:r>
            <a:r>
              <a:rPr spc="-5" dirty="0"/>
              <a:t>a </a:t>
            </a:r>
            <a:r>
              <a:rPr spc="-10" dirty="0"/>
              <a:t>team </a:t>
            </a:r>
            <a:r>
              <a:rPr spc="-5" dirty="0"/>
              <a:t>of </a:t>
            </a:r>
            <a:r>
              <a:rPr spc="-10" dirty="0"/>
              <a:t>independent</a:t>
            </a:r>
            <a:r>
              <a:rPr spc="45" dirty="0"/>
              <a:t> </a:t>
            </a:r>
            <a:r>
              <a:rPr spc="-20" dirty="0"/>
              <a:t>reviewers</a:t>
            </a:r>
          </a:p>
          <a:p>
            <a:pPr marL="299085" indent="-286385">
              <a:lnSpc>
                <a:spcPct val="100000"/>
              </a:lnSpc>
              <a:spcBef>
                <a:spcPts val="1415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pc="-10" dirty="0"/>
              <a:t>Scoring Criteria </a:t>
            </a:r>
            <a:r>
              <a:rPr spc="-5" dirty="0"/>
              <a:t>- </a:t>
            </a:r>
            <a:r>
              <a:rPr spc="-60" dirty="0"/>
              <a:t>Total </a:t>
            </a:r>
            <a:r>
              <a:rPr spc="-10" dirty="0"/>
              <a:t>100</a:t>
            </a:r>
            <a:r>
              <a:rPr spc="80" dirty="0"/>
              <a:t> </a:t>
            </a:r>
            <a:r>
              <a:rPr spc="-20" dirty="0"/>
              <a:t>Points</a:t>
            </a: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979383"/>
              </p:ext>
            </p:extLst>
          </p:nvPr>
        </p:nvGraphicFramePr>
        <p:xfrm>
          <a:off x="222250" y="2885495"/>
          <a:ext cx="4812737" cy="32431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9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46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1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sz="2000" b="1" spc="-6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Design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n-US" sz="2000" b="1" spc="-10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30</a:t>
                      </a:r>
                      <a:r>
                        <a:rPr sz="2000" b="1" spc="-10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84455" marR="13468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Outreach</a:t>
                      </a:r>
                      <a:r>
                        <a:rPr sz="2000" b="1" spc="-9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and 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Recruitment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b="1" spc="-10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770">
                <a:tc>
                  <a:txBody>
                    <a:bodyPr/>
                    <a:lstStyle/>
                    <a:p>
                      <a:pPr marL="84455" marR="1403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1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Past</a:t>
                      </a:r>
                      <a:r>
                        <a:rPr sz="2000" b="1" spc="-9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Performance/Ability  </a:t>
                      </a:r>
                      <a:r>
                        <a:rPr sz="2000" b="1" spc="-1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Achieve</a:t>
                      </a:r>
                      <a:r>
                        <a:rPr sz="2000" b="1" spc="-5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Outcomes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lang="en-US"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b="1" spc="-10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97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Administration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2000" b="1" spc="-9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97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1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Program</a:t>
                      </a:r>
                      <a:r>
                        <a:rPr sz="2000" b="1" spc="-6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Operations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sz="2000" b="1" spc="-9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74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Budget &amp; Budget Narrative</a:t>
                      </a:r>
                      <a:endParaRPr sz="2000" b="1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n-US" sz="2000" b="1" dirty="0">
                          <a:latin typeface="Calibri"/>
                          <a:cs typeface="Calibri"/>
                        </a:rPr>
                        <a:t>20 points</a:t>
                      </a:r>
                      <a:endParaRPr sz="2000" b="1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30036"/>
                  </a:ext>
                </a:extLst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68357"/>
              </p:ext>
            </p:extLst>
          </p:nvPr>
        </p:nvGraphicFramePr>
        <p:xfrm>
          <a:off x="5175250" y="3041650"/>
          <a:ext cx="3733799" cy="20791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438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Highly</a:t>
                      </a:r>
                      <a:r>
                        <a:rPr sz="2000" b="1" spc="-7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Advantageous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n-US"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85</a:t>
                      </a: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-100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386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Advantageous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lang="en-US"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-8</a:t>
                      </a:r>
                      <a:r>
                        <a:rPr lang="en-US"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085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2000" b="1" spc="-10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Advantageous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50-</a:t>
                      </a:r>
                      <a:r>
                        <a:rPr lang="en-US"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69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1D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spc="-5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Unacceptable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000" b="1" dirty="0">
                          <a:solidFill>
                            <a:srgbClr val="009876"/>
                          </a:solidFill>
                          <a:latin typeface="Calibri"/>
                          <a:cs typeface="Calibri"/>
                        </a:rPr>
                        <a:t>&lt;50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720242" y="323164"/>
            <a:ext cx="2007235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/>
              <a:t>RESOURCES</a:t>
            </a:r>
            <a:endParaRPr sz="32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45"/>
              </a:lnSpc>
            </a:pPr>
            <a:fld id="{81D60167-4931-47E6-BA6A-407CBD079E47}" type="slidenum">
              <a:rPr spc="-5" dirty="0"/>
              <a:t>33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107695" y="1859280"/>
            <a:ext cx="8927465" cy="3847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44525" marR="637540" algn="ctr">
              <a:lnSpc>
                <a:spcPts val="3030"/>
              </a:lnSpc>
            </a:pPr>
            <a:r>
              <a:rPr sz="2800" u="heavy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Governance </a:t>
            </a:r>
            <a:r>
              <a:rPr sz="2800" u="heavy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&amp; </a:t>
            </a:r>
            <a:r>
              <a:rPr sz="2800" u="heavy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Downloads </a:t>
            </a:r>
            <a:r>
              <a:rPr sz="2800" u="heavy" spc="-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– </a:t>
            </a:r>
            <a:r>
              <a:rPr sz="2800" u="heavy" spc="-15" dirty="0" err="1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MassHire</a:t>
            </a:r>
            <a:r>
              <a:rPr sz="28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lang="en-US" sz="28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Merrimack Valley</a:t>
            </a:r>
            <a:r>
              <a:rPr sz="2800" u="heavy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2800" u="heavy" spc="-3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Workforce </a:t>
            </a:r>
            <a:r>
              <a:rPr sz="2800" u="heavy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Board</a:t>
            </a:r>
            <a:endParaRPr lang="en-US" sz="2800" dirty="0">
              <a:latin typeface="Calibri"/>
              <a:cs typeface="Calibri"/>
            </a:endParaRPr>
          </a:p>
          <a:p>
            <a:pPr marL="375285" marR="368300" algn="ctr">
              <a:lnSpc>
                <a:spcPts val="3020"/>
              </a:lnSpc>
              <a:spcBef>
                <a:spcPts val="1795"/>
              </a:spcBef>
            </a:pPr>
            <a:endParaRPr lang="en-US" sz="2800" u="heavy" spc="-30" dirty="0">
              <a:solidFill>
                <a:srgbClr val="0000FF"/>
              </a:solidFill>
              <a:latin typeface="Calibri"/>
              <a:cs typeface="Calibri"/>
            </a:endParaRPr>
          </a:p>
          <a:p>
            <a:pPr marL="375285" marR="368300" algn="ctr">
              <a:lnSpc>
                <a:spcPts val="3020"/>
              </a:lnSpc>
              <a:spcBef>
                <a:spcPts val="1795"/>
              </a:spcBef>
            </a:pPr>
            <a:r>
              <a:rPr lang="en-US" sz="2800" u="heavy" spc="-30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MassWorkforce WIOA Youth policy issuances</a:t>
            </a:r>
            <a:endParaRPr lang="en-US" sz="2800" u="heavy" spc="-30" dirty="0">
              <a:solidFill>
                <a:srgbClr val="0000FF"/>
              </a:solidFill>
              <a:latin typeface="Calibri"/>
              <a:cs typeface="Calibri"/>
            </a:endParaRPr>
          </a:p>
          <a:p>
            <a:pPr marL="375285" marR="368300" algn="ctr">
              <a:lnSpc>
                <a:spcPts val="3020"/>
              </a:lnSpc>
              <a:spcBef>
                <a:spcPts val="1795"/>
              </a:spcBef>
            </a:pPr>
            <a:endParaRPr lang="en-US" sz="2800" u="heavy" spc="-30" dirty="0">
              <a:solidFill>
                <a:srgbClr val="0000FF"/>
              </a:solidFill>
              <a:latin typeface="Calibri"/>
              <a:cs typeface="Calibri"/>
              <a:hlinkClick r:id="rId5"/>
            </a:endParaRPr>
          </a:p>
          <a:p>
            <a:pPr marL="375285" marR="368300" algn="ctr">
              <a:lnSpc>
                <a:spcPts val="3020"/>
              </a:lnSpc>
              <a:spcBef>
                <a:spcPts val="1795"/>
              </a:spcBef>
            </a:pPr>
            <a:r>
              <a:rPr lang="en-US" sz="2800" u="heavy" spc="-30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US DOL WIOA Youth Programs</a:t>
            </a:r>
            <a:endParaRPr lang="en-US" sz="2800" u="heavy" spc="-30" dirty="0">
              <a:solidFill>
                <a:srgbClr val="0000FF"/>
              </a:solidFill>
              <a:latin typeface="Calibri"/>
              <a:cs typeface="Calibri"/>
              <a:hlinkClick r:id="rId6"/>
            </a:endParaRPr>
          </a:p>
          <a:p>
            <a:pPr marL="375285" marR="368300" algn="ctr">
              <a:lnSpc>
                <a:spcPts val="3020"/>
              </a:lnSpc>
              <a:spcBef>
                <a:spcPts val="1795"/>
              </a:spcBef>
            </a:pPr>
            <a:endParaRPr lang="en-US" sz="2800" u="heavy" spc="-30" dirty="0">
              <a:solidFill>
                <a:srgbClr val="0000FF"/>
              </a:solidFill>
              <a:latin typeface="Calibri"/>
              <a:cs typeface="Calibri"/>
              <a:hlinkClick r:id="rId6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11056-2706-4FD2-912F-E6EDC766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88DAA-79CA-4622-8817-261C2AB0F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6" name="Content Placeholder 5" descr="Thought outline">
            <a:extLst>
              <a:ext uri="{FF2B5EF4-FFF2-40B4-BE49-F238E27FC236}">
                <a16:creationId xmlns:a16="http://schemas.microsoft.com/office/drawing/2014/main" id="{313F56F5-997D-E9F1-4C44-D11843C5557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2049" y="1738604"/>
            <a:ext cx="3839902" cy="3839902"/>
          </a:xfrm>
        </p:spPr>
      </p:pic>
    </p:spTree>
    <p:extLst>
      <p:ext uri="{BB962C8B-B14F-4D97-AF65-F5344CB8AC3E}">
        <p14:creationId xmlns:p14="http://schemas.microsoft.com/office/powerpoint/2010/main" val="2375702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11056-2706-4FD2-912F-E6EDC766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88DAA-79CA-4622-8817-261C2AB0F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41BE8DD-6BA1-AD43-8321-0CEB068BCC7D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FC5F8-43D7-49B7-AF92-12938B0B84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527858"/>
            <a:ext cx="8229600" cy="44443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Fiscal contact</a:t>
            </a:r>
          </a:p>
          <a:p>
            <a:pPr marL="0" indent="0" algn="ctr">
              <a:buNone/>
            </a:pPr>
            <a:endParaRPr lang="en-US" sz="2400" dirty="0"/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dirty="0">
                <a:ea typeface="Aptos" panose="020B0004020202020204" pitchFamily="34" charset="0"/>
                <a:cs typeface="Aptos" panose="020B0004020202020204" pitchFamily="34" charset="0"/>
              </a:rPr>
              <a:t>Matt Robert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effectLst/>
                <a:ea typeface="Aptos" panose="020B0004020202020204" pitchFamily="34" charset="0"/>
                <a:cs typeface="Aptos" panose="020B0004020202020204" pitchFamily="34" charset="0"/>
              </a:rPr>
              <a:t>(978) 995-2784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u="sng" dirty="0">
                <a:ea typeface="Aptos" panose="020B0004020202020204" pitchFamily="34" charset="0"/>
                <a:cs typeface="Aptos" panose="020B0004020202020204" pitchFamily="34" charset="0"/>
              </a:rPr>
              <a:t>mrobert@masshiremvwb.org</a:t>
            </a:r>
            <a:endParaRPr lang="en-US" sz="2400" u="sng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Program contact</a:t>
            </a:r>
          </a:p>
          <a:p>
            <a:pPr marL="0" indent="0" algn="ctr">
              <a:buNone/>
            </a:pPr>
            <a:r>
              <a:rPr lang="en-US" sz="2400" dirty="0"/>
              <a:t>Abby Seripais</a:t>
            </a:r>
            <a:br>
              <a:rPr lang="en-US" sz="24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fr-FR" sz="24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</a:t>
            </a:r>
            <a:r>
              <a:rPr lang="fr-FR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978) 273-1354</a:t>
            </a:r>
            <a:endParaRPr lang="en-US" sz="24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u="sng" dirty="0">
                <a:effectLst/>
                <a:ea typeface="Aptos" panose="020B0004020202020204" pitchFamily="34" charset="0"/>
                <a:cs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aseripais@masshiremvwb.org</a:t>
            </a:r>
            <a:endParaRPr lang="fr-FR" sz="2400" u="sng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/>
            <a:endParaRPr lang="en-US" dirty="0"/>
          </a:p>
          <a:p>
            <a:pPr marL="449262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59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69545" y="296424"/>
            <a:ext cx="3204845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Purpose of</a:t>
            </a:r>
            <a:r>
              <a:rPr sz="4000" spc="-60" dirty="0"/>
              <a:t> </a:t>
            </a:r>
            <a:r>
              <a:rPr sz="4000" spc="-10" dirty="0"/>
              <a:t>RFP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322831"/>
            <a:ext cx="8907780" cy="48474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122555" indent="-286385">
              <a:lnSpc>
                <a:spcPts val="303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30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select </a:t>
            </a:r>
            <a:r>
              <a:rPr sz="2800" b="1" spc="-5" dirty="0">
                <a:solidFill>
                  <a:srgbClr val="032B4A"/>
                </a:solidFill>
                <a:latin typeface="Calibri"/>
                <a:cs typeface="Calibri"/>
              </a:rPr>
              <a:t>in-school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800" b="1" spc="-5" dirty="0">
                <a:solidFill>
                  <a:srgbClr val="032B4A"/>
                </a:solidFill>
                <a:latin typeface="Calibri"/>
                <a:cs typeface="Calibri"/>
              </a:rPr>
              <a:t>out-of-school </a:t>
            </a:r>
            <a:r>
              <a:rPr sz="2800" b="1" spc="-10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sz="2800" b="1" spc="-20" dirty="0">
                <a:solidFill>
                  <a:srgbClr val="032B4A"/>
                </a:solidFill>
                <a:latin typeface="Calibri"/>
                <a:cs typeface="Calibri"/>
              </a:rPr>
              <a:t>program  </a:t>
            </a:r>
            <a:r>
              <a:rPr sz="2800" b="1" spc="-15" dirty="0">
                <a:solidFill>
                  <a:srgbClr val="032B4A"/>
                </a:solidFill>
                <a:latin typeface="Calibri"/>
                <a:cs typeface="Calibri"/>
              </a:rPr>
              <a:t>providers to provide programming to </a:t>
            </a:r>
            <a:r>
              <a:rPr sz="2800" b="1" spc="-10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sz="2800" b="1" spc="-5" dirty="0">
                <a:solidFill>
                  <a:srgbClr val="032B4A"/>
                </a:solidFill>
                <a:latin typeface="Calibri"/>
                <a:cs typeface="Calibri"/>
              </a:rPr>
              <a:t>in the </a:t>
            </a:r>
            <a:r>
              <a:rPr lang="en-US" sz="2800" b="1" spc="-20" dirty="0">
                <a:solidFill>
                  <a:srgbClr val="032B4A"/>
                </a:solidFill>
                <a:latin typeface="Calibri"/>
                <a:cs typeface="Calibri"/>
              </a:rPr>
              <a:t>Merrimack Valley</a:t>
            </a:r>
            <a:r>
              <a:rPr sz="2800" b="1" spc="-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032B4A"/>
                </a:solidFill>
                <a:latin typeface="Calibri"/>
                <a:cs typeface="Calibri"/>
              </a:rPr>
              <a:t>Area</a:t>
            </a:r>
            <a:r>
              <a:rPr lang="en-US" sz="2800" b="1" spc="-15" dirty="0">
                <a:solidFill>
                  <a:srgbClr val="032B4A"/>
                </a:solidFill>
                <a:latin typeface="Calibri"/>
                <a:cs typeface="Calibri"/>
              </a:rPr>
              <a:t>,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including activities that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assist in 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032B4A"/>
                </a:solidFill>
                <a:latin typeface="Calibri"/>
                <a:cs typeface="Calibri"/>
              </a:rPr>
              <a:t>attainment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of a HS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Diploma/equivalent </a:t>
            </a:r>
            <a:r>
              <a:rPr sz="2800" spc="-20" dirty="0">
                <a:solidFill>
                  <a:srgbClr val="032B4A"/>
                </a:solidFill>
                <a:latin typeface="Calibri"/>
                <a:cs typeface="Calibri"/>
              </a:rPr>
              <a:t>(HiSET/GED) 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and/or </a:t>
            </a:r>
            <a:r>
              <a:rPr sz="2800" spc="-5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sz="2800" spc="-10" dirty="0">
                <a:solidFill>
                  <a:srgbClr val="032B4A"/>
                </a:solidFill>
                <a:latin typeface="Calibri"/>
                <a:cs typeface="Calibri"/>
              </a:rPr>
              <a:t>industry </a:t>
            </a:r>
            <a:r>
              <a:rPr sz="2800" spc="-20" dirty="0">
                <a:solidFill>
                  <a:srgbClr val="032B4A"/>
                </a:solidFill>
                <a:latin typeface="Calibri"/>
                <a:cs typeface="Calibri"/>
              </a:rPr>
              <a:t>recognized</a:t>
            </a:r>
            <a:r>
              <a:rPr sz="2800" spc="12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32B4A"/>
                </a:solidFill>
                <a:latin typeface="Calibri"/>
                <a:cs typeface="Calibri"/>
              </a:rPr>
              <a:t>credential.</a:t>
            </a:r>
            <a:r>
              <a:rPr lang="en-US" sz="2800" spc="-1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spc="-15" dirty="0">
                <a:solidFill>
                  <a:srgbClr val="152D49"/>
                </a:solidFill>
                <a:latin typeface="Calibri"/>
                <a:cs typeface="Calibri"/>
              </a:rPr>
              <a:t>Note that</a:t>
            </a:r>
            <a:r>
              <a:rPr lang="en-US" sz="2800" spc="-10" dirty="0">
                <a:solidFill>
                  <a:srgbClr val="152D4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youth who reside outside of the Merrimack Valley area can also be served.</a:t>
            </a:r>
            <a:r>
              <a:rPr lang="en-US" sz="2800" b="1" spc="-15" dirty="0">
                <a:solidFill>
                  <a:srgbClr val="152D49"/>
                </a:solidFill>
                <a:latin typeface="Calibri"/>
                <a:cs typeface="Calibri"/>
              </a:rPr>
              <a:t> </a:t>
            </a:r>
            <a:endParaRPr sz="2800" dirty="0">
              <a:solidFill>
                <a:srgbClr val="152D49"/>
              </a:solidFill>
              <a:latin typeface="Calibri"/>
              <a:cs typeface="Calibri"/>
            </a:endParaRPr>
          </a:p>
          <a:p>
            <a:pPr marL="299085" marR="5080" indent="-286385">
              <a:lnSpc>
                <a:spcPts val="3030"/>
              </a:lnSpc>
              <a:spcBef>
                <a:spcPts val="1789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Other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high</a:t>
            </a:r>
            <a:r>
              <a:rPr lang="en-US" sz="2800" spc="-10" dirty="0">
                <a:solidFill>
                  <a:schemeClr val="tx2"/>
                </a:solidFill>
                <a:latin typeface="Calibri"/>
                <a:cs typeface="Calibri"/>
              </a:rPr>
              <a:t>-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priority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services </a:t>
            </a:r>
            <a:r>
              <a:rPr sz="2800" spc="-15" dirty="0">
                <a:solidFill>
                  <a:schemeClr val="tx2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be </a:t>
            </a:r>
            <a:r>
              <a:rPr sz="2800" spc="-25" dirty="0">
                <a:solidFill>
                  <a:schemeClr val="tx2"/>
                </a:solidFill>
                <a:latin typeface="Calibri"/>
                <a:cs typeface="Calibri"/>
              </a:rPr>
              <a:t>offered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include: outreach 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&amp;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recruitment, case management, paid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unpaid work  experiences, work readiness, </a:t>
            </a:r>
            <a:r>
              <a:rPr sz="2800" spc="-15" dirty="0">
                <a:solidFill>
                  <a:schemeClr val="tx2"/>
                </a:solidFill>
                <a:latin typeface="Calibri"/>
                <a:cs typeface="Calibri"/>
              </a:rPr>
              <a:t>career </a:t>
            </a:r>
            <a:r>
              <a:rPr sz="2800" spc="-25" dirty="0">
                <a:solidFill>
                  <a:schemeClr val="tx2"/>
                </a:solidFill>
                <a:latin typeface="Calibri"/>
                <a:cs typeface="Calibri"/>
              </a:rPr>
              <a:t>pathways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activities, job 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placement, </a:t>
            </a:r>
            <a:r>
              <a:rPr sz="2800" spc="-15" dirty="0">
                <a:solidFill>
                  <a:schemeClr val="tx2"/>
                </a:solidFill>
                <a:latin typeface="Calibri"/>
                <a:cs typeface="Calibri"/>
              </a:rPr>
              <a:t>assistance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with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entry </a:t>
            </a:r>
            <a:r>
              <a:rPr sz="2800" spc="-20" dirty="0">
                <a:solidFill>
                  <a:schemeClr val="tx2"/>
                </a:solidFill>
                <a:latin typeface="Calibri"/>
                <a:cs typeface="Calibri"/>
              </a:rPr>
              <a:t>into </a:t>
            </a:r>
            <a:r>
              <a:rPr sz="2800" spc="-15" dirty="0">
                <a:solidFill>
                  <a:schemeClr val="tx2"/>
                </a:solidFill>
                <a:latin typeface="Calibri"/>
                <a:cs typeface="Calibri"/>
              </a:rPr>
              <a:t>post</a:t>
            </a:r>
            <a:r>
              <a:rPr lang="en-US" sz="2800" spc="-15" dirty="0">
                <a:solidFill>
                  <a:schemeClr val="tx2"/>
                </a:solidFill>
                <a:latin typeface="Calibri"/>
                <a:cs typeface="Calibri"/>
              </a:rPr>
              <a:t>-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secondary  education </a:t>
            </a:r>
            <a:r>
              <a:rPr sz="2800" spc="-5" dirty="0">
                <a:solidFill>
                  <a:schemeClr val="tx2"/>
                </a:solidFill>
                <a:latin typeface="Calibri"/>
                <a:cs typeface="Calibri"/>
              </a:rPr>
              <a:t>and </a:t>
            </a:r>
            <a:r>
              <a:rPr sz="2800" spc="-15" dirty="0">
                <a:solidFill>
                  <a:schemeClr val="tx2"/>
                </a:solidFill>
                <a:latin typeface="Calibri"/>
                <a:cs typeface="Calibri"/>
              </a:rPr>
              <a:t>post </a:t>
            </a:r>
            <a:r>
              <a:rPr sz="2800" spc="-10" dirty="0">
                <a:solidFill>
                  <a:schemeClr val="tx2"/>
                </a:solidFill>
                <a:latin typeface="Calibri"/>
                <a:cs typeface="Calibri"/>
              </a:rPr>
              <a:t>participation</a:t>
            </a:r>
            <a:r>
              <a:rPr sz="2800" spc="10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chemeClr val="tx2"/>
                </a:solidFill>
                <a:latin typeface="Calibri"/>
                <a:cs typeface="Calibri"/>
              </a:rPr>
              <a:t>follow-up.</a:t>
            </a:r>
            <a:endParaRPr sz="28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23641" y="248996"/>
            <a:ext cx="4695190" cy="64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5" dirty="0"/>
              <a:t>Purpose of </a:t>
            </a:r>
            <a:r>
              <a:rPr sz="4000" spc="-10" dirty="0"/>
              <a:t>RFP</a:t>
            </a:r>
            <a:r>
              <a:rPr sz="4000" spc="-60" dirty="0"/>
              <a:t> </a:t>
            </a:r>
            <a:r>
              <a:rPr sz="4000" spc="-15" dirty="0"/>
              <a:t>(cont.)</a:t>
            </a:r>
            <a:endParaRPr sz="400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331075" y="1219709"/>
            <a:ext cx="8691003" cy="4182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8450" algn="l"/>
                <a:tab pos="299085" algn="l"/>
              </a:tabLst>
            </a:pPr>
            <a:endParaRPr lang="en-US" sz="2600" spc="-5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Proposals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will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be accepted </a:t>
            </a:r>
            <a:r>
              <a:rPr sz="2600" spc="-2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600" spc="-10" dirty="0">
                <a:solidFill>
                  <a:srgbClr val="032B4A"/>
                </a:solidFill>
                <a:latin typeface="Calibri"/>
                <a:cs typeface="Calibri"/>
              </a:rPr>
              <a:t>two</a:t>
            </a:r>
            <a:r>
              <a:rPr sz="2600" spc="-5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options:</a:t>
            </a:r>
            <a:endParaRPr sz="2600" dirty="0">
              <a:latin typeface="Calibri"/>
              <a:cs typeface="Calibri"/>
            </a:endParaRPr>
          </a:p>
          <a:p>
            <a:pPr marL="748665" marR="169545" lvl="1" indent="-286385">
              <a:lnSpc>
                <a:spcPct val="70000"/>
              </a:lnSpc>
              <a:spcBef>
                <a:spcPts val="894"/>
              </a:spcBef>
              <a:buClr>
                <a:srgbClr val="405B76"/>
              </a:buClr>
              <a:buFont typeface="Segoe UI"/>
              <a:buChar char="–"/>
              <a:tabLst>
                <a:tab pos="748665" algn="l"/>
                <a:tab pos="749300" algn="l"/>
              </a:tabLst>
            </a:pPr>
            <a:r>
              <a:rPr sz="24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provide </a:t>
            </a:r>
            <a:r>
              <a:rPr sz="24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sz="2400" spc="-20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WIOA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eligible </a:t>
            </a:r>
            <a:r>
              <a:rPr sz="2400" b="1" spc="-5" dirty="0">
                <a:solidFill>
                  <a:srgbClr val="032B4A"/>
                </a:solidFill>
                <a:latin typeface="Calibri"/>
                <a:cs typeface="Calibri"/>
              </a:rPr>
              <a:t>in-school </a:t>
            </a:r>
            <a:r>
              <a:rPr sz="2400" b="1" spc="-10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16-21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years 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age,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enrolled </a:t>
            </a:r>
            <a:r>
              <a:rPr sz="2400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secondary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education</a:t>
            </a:r>
            <a:r>
              <a:rPr sz="2400" spc="-1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full-time</a:t>
            </a:r>
            <a:endParaRPr sz="2400" dirty="0">
              <a:latin typeface="Calibri"/>
              <a:cs typeface="Calibri"/>
            </a:endParaRPr>
          </a:p>
          <a:p>
            <a:pPr marL="748665" marR="33020" lvl="1" indent="-286385">
              <a:lnSpc>
                <a:spcPct val="70000"/>
              </a:lnSpc>
              <a:spcBef>
                <a:spcPts val="900"/>
              </a:spcBef>
              <a:buClr>
                <a:srgbClr val="405B76"/>
              </a:buClr>
              <a:buFont typeface="Segoe UI"/>
              <a:buChar char="–"/>
              <a:tabLst>
                <a:tab pos="748665" algn="l"/>
                <a:tab pos="749300" algn="l"/>
              </a:tabLst>
            </a:pPr>
            <a:r>
              <a:rPr sz="2400" spc="-15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provide </a:t>
            </a:r>
            <a:r>
              <a:rPr sz="2400" dirty="0">
                <a:solidFill>
                  <a:srgbClr val="032B4A"/>
                </a:solidFill>
                <a:latin typeface="Calibri"/>
                <a:cs typeface="Calibri"/>
              </a:rPr>
              <a:t>services </a:t>
            </a:r>
            <a:r>
              <a:rPr sz="2400" spc="-20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WIOA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eligible </a:t>
            </a:r>
            <a:r>
              <a:rPr sz="2400" b="1" spc="-5" dirty="0">
                <a:solidFill>
                  <a:srgbClr val="032B4A"/>
                </a:solidFill>
                <a:latin typeface="Calibri"/>
                <a:cs typeface="Calibri"/>
              </a:rPr>
              <a:t>out-of-school </a:t>
            </a:r>
            <a:r>
              <a:rPr sz="2400" b="1" spc="-10" dirty="0">
                <a:solidFill>
                  <a:srgbClr val="032B4A"/>
                </a:solidFill>
                <a:latin typeface="Calibri"/>
                <a:cs typeface="Calibri"/>
              </a:rPr>
              <a:t>youth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16-24 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years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age,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not </a:t>
            </a:r>
            <a:r>
              <a:rPr sz="2400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enrolled </a:t>
            </a:r>
            <a:r>
              <a:rPr sz="2400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school </a:t>
            </a:r>
            <a:r>
              <a:rPr sz="2400" b="1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left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school without </a:t>
            </a:r>
            <a:r>
              <a:rPr sz="24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032B4A"/>
                </a:solidFill>
                <a:latin typeface="Calibri"/>
                <a:cs typeface="Calibri"/>
              </a:rPr>
              <a:t>high  school</a:t>
            </a:r>
            <a:r>
              <a:rPr sz="2400" spc="-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32B4A"/>
                </a:solidFill>
                <a:latin typeface="Calibri"/>
                <a:cs typeface="Calibri"/>
              </a:rPr>
              <a:t>diploma/equivalency</a:t>
            </a:r>
            <a:endParaRPr lang="en-US" sz="2400" spc="-10" dirty="0">
              <a:latin typeface="Calibri"/>
              <a:cs typeface="Calibri"/>
            </a:endParaRPr>
          </a:p>
          <a:p>
            <a:pPr marL="748665" marR="33020" lvl="1" indent="-286385">
              <a:lnSpc>
                <a:spcPct val="70000"/>
              </a:lnSpc>
              <a:spcBef>
                <a:spcPts val="900"/>
              </a:spcBef>
              <a:buClr>
                <a:srgbClr val="405B76"/>
              </a:buClr>
              <a:buFont typeface="Segoe UI"/>
              <a:buChar char="–"/>
              <a:tabLst>
                <a:tab pos="748665" algn="l"/>
                <a:tab pos="749300" algn="l"/>
              </a:tabLst>
            </a:pPr>
            <a:endParaRPr lang="en-US" sz="2400" spc="-10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344488" marR="33020" lvl="1" indent="-344488">
              <a:lnSpc>
                <a:spcPct val="70000"/>
              </a:lnSpc>
              <a:spcBef>
                <a:spcPts val="900"/>
              </a:spcBef>
              <a:buClr>
                <a:srgbClr val="405B76"/>
              </a:buClr>
              <a:buFont typeface="Arial" panose="020B0604020202020204" pitchFamily="34" charset="0"/>
              <a:buChar char="•"/>
              <a:tabLst>
                <a:tab pos="344488" algn="l"/>
                <a:tab pos="514350" algn="l"/>
              </a:tabLst>
            </a:pP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bidder </a:t>
            </a:r>
            <a:r>
              <a:rPr sz="2600" spc="-10" dirty="0">
                <a:solidFill>
                  <a:srgbClr val="032B4A"/>
                </a:solidFill>
                <a:latin typeface="Calibri"/>
                <a:cs typeface="Calibri"/>
              </a:rPr>
              <a:t>must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submit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2600" spc="-15" dirty="0">
                <a:solidFill>
                  <a:srgbClr val="032B4A"/>
                </a:solidFill>
                <a:latin typeface="Calibri"/>
                <a:cs typeface="Calibri"/>
              </a:rPr>
              <a:t>separate </a:t>
            </a:r>
            <a:r>
              <a:rPr sz="2600" spc="-10" dirty="0">
                <a:solidFill>
                  <a:srgbClr val="032B4A"/>
                </a:solidFill>
                <a:latin typeface="Calibri"/>
                <a:cs typeface="Calibri"/>
              </a:rPr>
              <a:t>proposal </a:t>
            </a:r>
            <a:r>
              <a:rPr sz="2600" spc="-25" dirty="0">
                <a:solidFill>
                  <a:srgbClr val="032B4A"/>
                </a:solidFill>
                <a:latin typeface="Calibri"/>
                <a:cs typeface="Calibri"/>
              </a:rPr>
              <a:t>for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either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option but </a:t>
            </a:r>
            <a:r>
              <a:rPr sz="2600" spc="-20" dirty="0">
                <a:solidFill>
                  <a:srgbClr val="032B4A"/>
                </a:solidFill>
                <a:latin typeface="Calibri"/>
                <a:cs typeface="Calibri"/>
              </a:rPr>
              <a:t>may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bid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on</a:t>
            </a:r>
            <a:r>
              <a:rPr sz="2600" spc="-7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both.</a:t>
            </a:r>
            <a:endParaRPr sz="2600" dirty="0">
              <a:latin typeface="Calibri"/>
              <a:cs typeface="Calibri"/>
            </a:endParaRPr>
          </a:p>
          <a:p>
            <a:pPr marL="299085" marR="5080" indent="-286385">
              <a:lnSpc>
                <a:spcPct val="70000"/>
              </a:lnSpc>
              <a:spcBef>
                <a:spcPts val="1795"/>
              </a:spcBef>
              <a:buClr>
                <a:srgbClr val="405B76"/>
              </a:buClr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Proposals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will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only </a:t>
            </a:r>
            <a:r>
              <a:rPr sz="2600" spc="-10" dirty="0">
                <a:solidFill>
                  <a:srgbClr val="032B4A"/>
                </a:solidFill>
                <a:latin typeface="Calibri"/>
                <a:cs typeface="Calibri"/>
              </a:rPr>
              <a:t>compete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with </a:t>
            </a:r>
            <a:r>
              <a:rPr sz="2600" spc="-5" dirty="0">
                <a:solidFill>
                  <a:srgbClr val="032B4A"/>
                </a:solidFill>
                <a:latin typeface="Calibri"/>
                <a:cs typeface="Calibri"/>
              </a:rPr>
              <a:t>other </a:t>
            </a:r>
            <a:r>
              <a:rPr sz="2600" spc="-10" dirty="0">
                <a:solidFill>
                  <a:srgbClr val="032B4A"/>
                </a:solidFill>
                <a:latin typeface="Calibri"/>
                <a:cs typeface="Calibri"/>
              </a:rPr>
              <a:t>proposals </a:t>
            </a:r>
            <a:r>
              <a:rPr sz="2600" spc="-15" dirty="0">
                <a:solidFill>
                  <a:srgbClr val="032B4A"/>
                </a:solidFill>
                <a:latin typeface="Calibri"/>
                <a:cs typeface="Calibri"/>
              </a:rPr>
              <a:t>from </a:t>
            </a:r>
            <a:r>
              <a:rPr sz="2600" dirty="0">
                <a:solidFill>
                  <a:srgbClr val="032B4A"/>
                </a:solidFill>
                <a:latin typeface="Calibri"/>
                <a:cs typeface="Calibri"/>
              </a:rPr>
              <a:t>the same </a:t>
            </a:r>
            <a:r>
              <a:rPr sz="2600" spc="-10" dirty="0">
                <a:solidFill>
                  <a:srgbClr val="032B4A"/>
                </a:solidFill>
                <a:latin typeface="Calibri"/>
                <a:cs typeface="Calibri"/>
              </a:rPr>
              <a:t>category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24158" y="286080"/>
            <a:ext cx="4998085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20" dirty="0"/>
              <a:t>Estimated </a:t>
            </a:r>
            <a:r>
              <a:rPr sz="3600" dirty="0"/>
              <a:t>Funds</a:t>
            </a:r>
            <a:r>
              <a:rPr sz="3600" spc="5" dirty="0"/>
              <a:t> </a:t>
            </a:r>
            <a:r>
              <a:rPr sz="3600" spc="-20" dirty="0"/>
              <a:t>Available</a:t>
            </a:r>
            <a:endParaRPr sz="36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223828" y="1217930"/>
            <a:ext cx="8891270" cy="54425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41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800" spc="-10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41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800" spc="-10" dirty="0">
                <a:solidFill>
                  <a:srgbClr val="032B4A"/>
                </a:solidFill>
                <a:latin typeface="Calibri"/>
                <a:cs typeface="Calibri"/>
              </a:rPr>
              <a:t>Funding allocation: </a:t>
            </a:r>
            <a:r>
              <a:rPr lang="en-US" sz="2800" spc="-5" dirty="0">
                <a:solidFill>
                  <a:srgbClr val="032B4A"/>
                </a:solidFill>
                <a:latin typeface="Calibri"/>
                <a:cs typeface="Calibri"/>
              </a:rPr>
              <a:t>$550,000.00</a:t>
            </a:r>
          </a:p>
          <a:p>
            <a:pPr marL="12700" marR="459740">
              <a:lnSpc>
                <a:spcPts val="3030"/>
              </a:lnSpc>
              <a:buClr>
                <a:srgbClr val="405B76"/>
              </a:buClr>
              <a:tabLst>
                <a:tab pos="299085" algn="l"/>
                <a:tab pos="299720" algn="l"/>
                <a:tab pos="2786380" algn="l"/>
              </a:tabLst>
            </a:pPr>
            <a:endParaRPr lang="en-US" sz="2800" b="1" spc="-10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marR="5080" indent="-286385">
              <a:lnSpc>
                <a:spcPts val="3030"/>
              </a:lnSpc>
              <a:spcBef>
                <a:spcPts val="1789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800" spc="-10" dirty="0">
                <a:solidFill>
                  <a:schemeClr val="tx2"/>
                </a:solidFill>
                <a:latin typeface="Calibri"/>
                <a:cs typeface="Calibri"/>
              </a:rPr>
              <a:t>We anticipate six (6) programs may be funded (between In-School Youth and Out-Of-School Youth). No more than one (1) In-School Youth programs will be funded </a:t>
            </a:r>
            <a:endParaRPr lang="en-US" sz="2800" b="1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99085" marR="5080" indent="-286385">
              <a:lnSpc>
                <a:spcPts val="3030"/>
              </a:lnSpc>
              <a:spcBef>
                <a:spcPts val="1789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800" b="1" spc="-10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marR="5080" indent="-286385">
              <a:lnSpc>
                <a:spcPts val="3030"/>
              </a:lnSpc>
              <a:spcBef>
                <a:spcPts val="1789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800" b="1" spc="-10" dirty="0">
                <a:solidFill>
                  <a:srgbClr val="032B4A"/>
                </a:solidFill>
                <a:latin typeface="Calibri"/>
                <a:cs typeface="Calibri"/>
              </a:rPr>
              <a:t>Funding</a:t>
            </a:r>
            <a:r>
              <a:rPr lang="en-US" sz="2800" b="1" spc="6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032B4A"/>
                </a:solidFill>
                <a:latin typeface="Calibri"/>
                <a:cs typeface="Calibri"/>
              </a:rPr>
              <a:t>period: July 1,</a:t>
            </a:r>
            <a:r>
              <a:rPr lang="en-US" sz="2800" b="1" spc="-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032B4A"/>
                </a:solidFill>
                <a:latin typeface="Calibri"/>
                <a:cs typeface="Calibri"/>
              </a:rPr>
              <a:t>2025 </a:t>
            </a:r>
            <a:r>
              <a:rPr lang="en-US" sz="2800" b="1" spc="-5" dirty="0">
                <a:solidFill>
                  <a:srgbClr val="032B4A"/>
                </a:solidFill>
                <a:latin typeface="Calibri"/>
                <a:cs typeface="Calibri"/>
              </a:rPr>
              <a:t>– </a:t>
            </a:r>
            <a:r>
              <a:rPr lang="en-US" sz="2800" b="1" spc="-10" dirty="0">
                <a:solidFill>
                  <a:srgbClr val="032B4A"/>
                </a:solidFill>
                <a:latin typeface="Calibri"/>
                <a:cs typeface="Calibri"/>
              </a:rPr>
              <a:t>June </a:t>
            </a:r>
            <a:r>
              <a:rPr lang="en-US" sz="2800" b="1" spc="-5" dirty="0">
                <a:solidFill>
                  <a:srgbClr val="032B4A"/>
                </a:solidFill>
                <a:latin typeface="Calibri"/>
                <a:cs typeface="Calibri"/>
              </a:rPr>
              <a:t>30,</a:t>
            </a:r>
            <a:r>
              <a:rPr lang="en-US" sz="2800" b="1" spc="15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032B4A"/>
                </a:solidFill>
                <a:latin typeface="Calibri"/>
                <a:cs typeface="Calibri"/>
              </a:rPr>
              <a:t>2026, with potential for renewal for FY27</a:t>
            </a:r>
            <a:r>
              <a:rPr lang="en-US" sz="2800" b="1" spc="-20" dirty="0">
                <a:solidFill>
                  <a:srgbClr val="032B4A"/>
                </a:solidFill>
                <a:latin typeface="Calibri"/>
                <a:cs typeface="Calibri"/>
              </a:rPr>
              <a:t>.</a:t>
            </a:r>
            <a:endParaRPr lang="en-US" sz="2800" dirty="0">
              <a:latin typeface="Calibri"/>
              <a:cs typeface="Calibri"/>
            </a:endParaRPr>
          </a:p>
          <a:p>
            <a:pPr marL="462280" lvl="1">
              <a:lnSpc>
                <a:spcPct val="100000"/>
              </a:lnSpc>
              <a:spcBef>
                <a:spcPts val="555"/>
              </a:spcBef>
              <a:buClr>
                <a:srgbClr val="405B76"/>
              </a:buClr>
              <a:tabLst>
                <a:tab pos="829944" algn="l"/>
              </a:tabLst>
            </a:pPr>
            <a:endParaRPr lang="en-US" sz="2800" spc="-5" dirty="0">
              <a:solidFill>
                <a:srgbClr val="032B4A"/>
              </a:solidFill>
              <a:highlight>
                <a:srgbClr val="FFFF00"/>
              </a:highlight>
              <a:latin typeface="Calibri"/>
              <a:cs typeface="Calibri"/>
            </a:endParaRPr>
          </a:p>
          <a:p>
            <a:pPr marL="829310" lvl="1" indent="-367030">
              <a:lnSpc>
                <a:spcPct val="100000"/>
              </a:lnSpc>
              <a:spcBef>
                <a:spcPts val="555"/>
              </a:spcBef>
              <a:buClr>
                <a:srgbClr val="405B76"/>
              </a:buClr>
              <a:buFont typeface="Courier New"/>
              <a:buChar char="o"/>
              <a:tabLst>
                <a:tab pos="829944" algn="l"/>
              </a:tabLst>
            </a:pPr>
            <a:endParaRPr lang="en-US" sz="2800" spc="-5" dirty="0">
              <a:solidFill>
                <a:srgbClr val="032B4A"/>
              </a:solidFill>
              <a:highlight>
                <a:srgbClr val="FFFF00"/>
              </a:highlight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79119" y="257931"/>
            <a:ext cx="7607680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67355" marR="5080" indent="-2955290">
              <a:lnSpc>
                <a:spcPts val="3890"/>
              </a:lnSpc>
            </a:pPr>
            <a:r>
              <a:rPr sz="3600" spc="-5" dirty="0"/>
              <a:t>Eligible </a:t>
            </a:r>
            <a:r>
              <a:rPr sz="3600" spc="-10" dirty="0"/>
              <a:t>Applicants/Respondents </a:t>
            </a:r>
            <a:r>
              <a:rPr sz="3600" spc="-20" dirty="0"/>
              <a:t>to  </a:t>
            </a:r>
            <a:r>
              <a:rPr sz="3600" dirty="0"/>
              <a:t>RFP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47140"/>
            <a:ext cx="8445500" cy="4574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ublic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private</a:t>
            </a:r>
            <a:r>
              <a:rPr sz="2000" spc="-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agencies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ublic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school</a:t>
            </a:r>
            <a:r>
              <a:rPr sz="2000" spc="-7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systems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dirty="0">
                <a:solidFill>
                  <a:srgbClr val="032B4A"/>
                </a:solidFill>
                <a:latin typeface="Calibri"/>
                <a:cs typeface="Calibri"/>
              </a:rPr>
              <a:t>U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nits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of</a:t>
            </a:r>
            <a:r>
              <a:rPr sz="2000" spc="-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government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on-profit</a:t>
            </a:r>
            <a:r>
              <a:rPr sz="2000" spc="-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agencies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F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aith</a:t>
            </a: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-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based and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community-based</a:t>
            </a:r>
            <a:r>
              <a:rPr sz="2000" spc="-4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organizations</a:t>
            </a:r>
            <a:endParaRPr lang="en-US" sz="2000" spc="-10" dirty="0">
              <a:solidFill>
                <a:srgbClr val="032B4A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abor</a:t>
            </a:r>
            <a:r>
              <a:rPr sz="2000" spc="-6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groups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15" dirty="0">
                <a:solidFill>
                  <a:srgbClr val="032B4A"/>
                </a:solidFill>
                <a:latin typeface="Calibri"/>
                <a:cs typeface="Calibri"/>
              </a:rPr>
              <a:t>P</a:t>
            </a:r>
            <a:r>
              <a:rPr sz="2000" spc="-15" dirty="0">
                <a:solidFill>
                  <a:srgbClr val="032B4A"/>
                </a:solidFill>
                <a:latin typeface="Calibri"/>
                <a:cs typeface="Calibri"/>
              </a:rPr>
              <a:t>rivate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businesses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r>
              <a:rPr sz="2000" spc="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employers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P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roprietary</a:t>
            </a:r>
            <a:r>
              <a:rPr sz="2000" spc="-3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schools</a:t>
            </a:r>
            <a:endParaRPr sz="20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8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5" dirty="0">
                <a:solidFill>
                  <a:srgbClr val="032B4A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ommunity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state</a:t>
            </a:r>
            <a:r>
              <a:rPr sz="2000" spc="-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colleges</a:t>
            </a:r>
            <a:endParaRPr sz="2000" dirty="0">
              <a:latin typeface="Calibri"/>
              <a:cs typeface="Calibri"/>
            </a:endParaRPr>
          </a:p>
          <a:p>
            <a:pPr marL="299085" marR="5080" indent="-286385">
              <a:lnSpc>
                <a:spcPct val="70000"/>
              </a:lnSpc>
              <a:spcBef>
                <a:spcPts val="180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P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ost</a:t>
            </a:r>
            <a:r>
              <a:rPr lang="en-US" sz="2000" spc="-10" dirty="0">
                <a:solidFill>
                  <a:srgbClr val="032B4A"/>
                </a:solidFill>
                <a:latin typeface="Calibri"/>
                <a:cs typeface="Calibri"/>
              </a:rPr>
              <a:t>-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secondary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accredited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schools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other qualified educational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training  institutions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who </a:t>
            </a:r>
            <a:r>
              <a:rPr sz="2000" spc="-20" dirty="0">
                <a:solidFill>
                  <a:srgbClr val="032B4A"/>
                </a:solidFill>
                <a:latin typeface="Calibri"/>
                <a:cs typeface="Calibri"/>
              </a:rPr>
              <a:t>have </a:t>
            </a:r>
            <a:r>
              <a:rPr sz="2000" spc="-10" dirty="0">
                <a:solidFill>
                  <a:srgbClr val="032B4A"/>
                </a:solidFill>
                <a:latin typeface="Calibri"/>
                <a:cs typeface="Calibri"/>
              </a:rPr>
              <a:t>demonstrated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successful performance in </a:t>
            </a:r>
            <a:r>
              <a:rPr sz="2000" dirty="0">
                <a:solidFill>
                  <a:srgbClr val="032B4A"/>
                </a:solidFill>
                <a:latin typeface="Calibri"/>
                <a:cs typeface="Calibri"/>
              </a:rPr>
              <a:t>serving</a:t>
            </a:r>
            <a:r>
              <a:rPr sz="2000" spc="7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32B4A"/>
                </a:solidFill>
                <a:latin typeface="Calibri"/>
                <a:cs typeface="Calibri"/>
              </a:rPr>
              <a:t>youth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0" y="354586"/>
            <a:ext cx="9204556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000" spc="-15" dirty="0"/>
              <a:t>Role </a:t>
            </a:r>
            <a:r>
              <a:rPr sz="3000" spc="-5" dirty="0"/>
              <a:t>of the MassHire </a:t>
            </a:r>
            <a:r>
              <a:rPr lang="en-US" sz="3000" spc="-15" dirty="0"/>
              <a:t>Merrimack Valley </a:t>
            </a:r>
            <a:r>
              <a:rPr sz="3000" spc="-25" dirty="0"/>
              <a:t>Workforce</a:t>
            </a:r>
            <a:r>
              <a:rPr sz="3000" spc="-45" dirty="0"/>
              <a:t> </a:t>
            </a:r>
            <a:r>
              <a:rPr sz="3000" spc="-10" dirty="0"/>
              <a:t>Board</a:t>
            </a:r>
            <a:r>
              <a:rPr lang="en-US" sz="3000" spc="-10" dirty="0"/>
              <a:t> </a:t>
            </a:r>
            <a:endParaRPr sz="300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461" y="1251712"/>
            <a:ext cx="8880475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356235" indent="-286385">
              <a:lnSpc>
                <a:spcPts val="238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Provide WIOA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framework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services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including </a:t>
            </a:r>
            <a:r>
              <a:rPr lang="en-US" sz="2200" spc="-25" dirty="0">
                <a:solidFill>
                  <a:schemeClr val="tx2"/>
                </a:solidFill>
                <a:latin typeface="Calibri"/>
                <a:cs typeface="Calibri"/>
              </a:rPr>
              <a:t>intake, </a:t>
            </a: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eligibility,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assessments,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and </a:t>
            </a: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referrals to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youth</a:t>
            </a: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programs</a:t>
            </a:r>
            <a:endParaRPr lang="en-US" sz="22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00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Perform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all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required </a:t>
            </a: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data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entry </a:t>
            </a: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into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the </a:t>
            </a:r>
            <a:r>
              <a:rPr lang="en-US" sz="2200" spc="-25" dirty="0">
                <a:solidFill>
                  <a:schemeClr val="tx2"/>
                </a:solidFill>
                <a:latin typeface="Calibri"/>
                <a:cs typeface="Calibri"/>
              </a:rPr>
              <a:t>state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database</a:t>
            </a:r>
            <a:r>
              <a:rPr lang="en-US" sz="2200" spc="19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(MOSES)</a:t>
            </a:r>
            <a:endParaRPr lang="en-US" sz="22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35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Perform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testing </a:t>
            </a: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for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out-of-school</a:t>
            </a:r>
            <a:r>
              <a:rPr lang="en-US" sz="2200" spc="17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youth(reading/math)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endParaRPr lang="en-US" sz="2200" strike="sngStrike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35"/>
              </a:spcBef>
              <a:buClr>
                <a:srgbClr val="405B76"/>
              </a:buClr>
              <a:buFont typeface="Arial"/>
              <a:buChar char="•"/>
              <a:tabLst>
                <a:tab pos="298450" algn="l"/>
                <a:tab pos="299720" algn="l"/>
              </a:tabLst>
            </a:pPr>
            <a:r>
              <a:rPr lang="en-US" sz="2200" spc="-20" dirty="0">
                <a:solidFill>
                  <a:schemeClr val="tx2"/>
                </a:solidFill>
                <a:latin typeface="Calibri"/>
                <a:cs typeface="Calibri"/>
              </a:rPr>
              <a:t>Execute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contracts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with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youth </a:t>
            </a:r>
            <a:r>
              <a:rPr lang="en-US" sz="2200" dirty="0">
                <a:solidFill>
                  <a:schemeClr val="tx2"/>
                </a:solidFill>
                <a:latin typeface="Calibri"/>
                <a:cs typeface="Calibri"/>
              </a:rPr>
              <a:t>service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providers</a:t>
            </a:r>
          </a:p>
          <a:p>
            <a:pPr marL="299085" indent="-286385">
              <a:lnSpc>
                <a:spcPct val="100000"/>
              </a:lnSpc>
              <a:spcBef>
                <a:spcPts val="1535"/>
              </a:spcBef>
              <a:buClr>
                <a:srgbClr val="405B76"/>
              </a:buClr>
              <a:buFont typeface="Arial"/>
              <a:buChar char="•"/>
              <a:tabLst>
                <a:tab pos="298450" algn="l"/>
                <a:tab pos="299720" algn="l"/>
              </a:tabLst>
            </a:pP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Perform program and fiscal monitoring</a:t>
            </a:r>
            <a:endParaRPr lang="en-US" sz="22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35"/>
              </a:spcBef>
              <a:buClr>
                <a:srgbClr val="405B76"/>
              </a:buClr>
              <a:buFont typeface="Arial"/>
              <a:buChar char="•"/>
              <a:tabLst>
                <a:tab pos="298450" algn="l"/>
                <a:tab pos="299720" algn="l"/>
              </a:tabLst>
            </a:pP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Provide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technical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assistance </a:t>
            </a:r>
            <a:r>
              <a:rPr lang="en-US" sz="2200" spc="-5" dirty="0">
                <a:solidFill>
                  <a:schemeClr val="tx2"/>
                </a:solidFill>
                <a:latin typeface="Calibri"/>
                <a:cs typeface="Calibri"/>
              </a:rPr>
              <a:t>including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convening </a:t>
            </a:r>
            <a:r>
              <a:rPr lang="en-US" sz="2200" spc="-25" dirty="0">
                <a:solidFill>
                  <a:schemeClr val="tx2"/>
                </a:solidFill>
                <a:latin typeface="Calibri"/>
                <a:cs typeface="Calibri"/>
              </a:rPr>
              <a:t>“Youth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Provider</a:t>
            </a:r>
            <a:r>
              <a:rPr lang="en-US" sz="2200" spc="100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Meetings”</a:t>
            </a:r>
            <a:endParaRPr lang="en-US" sz="22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35"/>
              </a:spcBef>
              <a:buClr>
                <a:srgbClr val="405B76"/>
              </a:buClr>
              <a:buFont typeface="Arial"/>
              <a:buChar char="•"/>
              <a:tabLst>
                <a:tab pos="298450" algn="l"/>
                <a:tab pos="299720" algn="l"/>
              </a:tabLst>
            </a:pP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Ensure </a:t>
            </a:r>
            <a:r>
              <a:rPr lang="en-US" sz="2200" spc="-15" dirty="0">
                <a:solidFill>
                  <a:schemeClr val="tx2"/>
                </a:solidFill>
                <a:latin typeface="Calibri"/>
                <a:cs typeface="Calibri"/>
              </a:rPr>
              <a:t>providers are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meeting performance</a:t>
            </a:r>
            <a:r>
              <a:rPr lang="en-US" sz="2200" spc="85" dirty="0">
                <a:solidFill>
                  <a:schemeClr val="tx2"/>
                </a:solidFill>
                <a:latin typeface="Calibri"/>
                <a:cs typeface="Calibri"/>
              </a:rPr>
              <a:t> </a:t>
            </a: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metrics</a:t>
            </a:r>
            <a:endParaRPr lang="en-US" sz="2200" dirty="0">
              <a:solidFill>
                <a:schemeClr val="tx2"/>
              </a:solidFill>
              <a:latin typeface="Calibri"/>
              <a:cs typeface="Calibri"/>
            </a:endParaRPr>
          </a:p>
          <a:p>
            <a:pPr marL="299085" marR="5080" indent="-286385">
              <a:lnSpc>
                <a:spcPts val="2380"/>
              </a:lnSpc>
              <a:spcBef>
                <a:spcPts val="1830"/>
              </a:spcBef>
              <a:buClr>
                <a:srgbClr val="405B76"/>
              </a:buClr>
              <a:buFont typeface="Arial"/>
              <a:buChar char="•"/>
              <a:tabLst>
                <a:tab pos="298450" algn="l"/>
                <a:tab pos="299720" algn="l"/>
              </a:tabLst>
            </a:pPr>
            <a:r>
              <a:rPr lang="en-US" sz="2200" spc="-10" dirty="0">
                <a:solidFill>
                  <a:schemeClr val="tx2"/>
                </a:solidFill>
                <a:latin typeface="Calibri"/>
                <a:cs typeface="Calibri"/>
              </a:rPr>
              <a:t>Process monthly vendor invoicing, incentive and stipend payments</a:t>
            </a:r>
            <a:endParaRPr lang="en-US" sz="22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19963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152D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26323" y="0"/>
            <a:ext cx="1217930" cy="1217930"/>
          </a:xfrm>
          <a:custGeom>
            <a:avLst/>
            <a:gdLst/>
            <a:ahLst/>
            <a:cxnLst/>
            <a:rect l="l" t="t" r="r" b="b"/>
            <a:pathLst>
              <a:path w="1217929" h="1217930">
                <a:moveTo>
                  <a:pt x="0" y="1217676"/>
                </a:moveTo>
                <a:lnTo>
                  <a:pt x="1217676" y="1217676"/>
                </a:lnTo>
                <a:lnTo>
                  <a:pt x="1217676" y="0"/>
                </a:lnTo>
                <a:lnTo>
                  <a:pt x="0" y="0"/>
                </a:lnTo>
                <a:lnTo>
                  <a:pt x="0" y="1217676"/>
                </a:lnTo>
                <a:close/>
              </a:path>
            </a:pathLst>
          </a:custGeom>
          <a:solidFill>
            <a:srgbClr val="405B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26327" y="0"/>
            <a:ext cx="741045" cy="1217930"/>
          </a:xfrm>
          <a:custGeom>
            <a:avLst/>
            <a:gdLst/>
            <a:ahLst/>
            <a:cxnLst/>
            <a:rect l="l" t="t" r="r" b="b"/>
            <a:pathLst>
              <a:path w="741045" h="1217930">
                <a:moveTo>
                  <a:pt x="0" y="0"/>
                </a:moveTo>
                <a:lnTo>
                  <a:pt x="0" y="1217676"/>
                </a:lnTo>
                <a:lnTo>
                  <a:pt x="740664" y="1217676"/>
                </a:lnTo>
                <a:lnTo>
                  <a:pt x="0" y="0"/>
                </a:lnTo>
                <a:close/>
              </a:path>
            </a:pathLst>
          </a:custGeom>
          <a:solidFill>
            <a:srgbClr val="152D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400033" y="6483093"/>
            <a:ext cx="12700" cy="149225"/>
          </a:xfrm>
          <a:custGeom>
            <a:avLst/>
            <a:gdLst/>
            <a:ahLst/>
            <a:cxnLst/>
            <a:rect l="l" t="t" r="r" b="b"/>
            <a:pathLst>
              <a:path w="12700" h="149225">
                <a:moveTo>
                  <a:pt x="0" y="148869"/>
                </a:moveTo>
                <a:lnTo>
                  <a:pt x="12700" y="148869"/>
                </a:lnTo>
                <a:lnTo>
                  <a:pt x="12700" y="0"/>
                </a:lnTo>
                <a:lnTo>
                  <a:pt x="0" y="0"/>
                </a:lnTo>
                <a:lnTo>
                  <a:pt x="0" y="148869"/>
                </a:lnTo>
                <a:close/>
              </a:path>
            </a:pathLst>
          </a:custGeom>
          <a:solidFill>
            <a:srgbClr val="0098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24870" y="286080"/>
            <a:ext cx="579374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5" dirty="0"/>
              <a:t>O</a:t>
            </a:r>
            <a:r>
              <a:rPr sz="2850" spc="5" dirty="0"/>
              <a:t>UT</a:t>
            </a:r>
            <a:r>
              <a:rPr sz="3600" spc="5" dirty="0"/>
              <a:t>-</a:t>
            </a:r>
            <a:r>
              <a:rPr sz="2850" spc="5" dirty="0"/>
              <a:t>OF</a:t>
            </a:r>
            <a:r>
              <a:rPr sz="3600" spc="5" dirty="0"/>
              <a:t>-S</a:t>
            </a:r>
            <a:r>
              <a:rPr sz="2850" spc="5" dirty="0"/>
              <a:t>CHOOL </a:t>
            </a:r>
            <a:r>
              <a:rPr sz="3600" spc="-15" dirty="0"/>
              <a:t>Y</a:t>
            </a:r>
            <a:r>
              <a:rPr sz="2850" spc="-15" dirty="0"/>
              <a:t>OUTH</a:t>
            </a:r>
            <a:r>
              <a:rPr sz="2850" dirty="0"/>
              <a:t> </a:t>
            </a:r>
            <a:r>
              <a:rPr sz="3600" spc="5" dirty="0"/>
              <a:t>E</a:t>
            </a:r>
            <a:r>
              <a:rPr sz="2850" spc="5" dirty="0"/>
              <a:t>LIGIBILITY</a:t>
            </a:r>
            <a:endParaRPr sz="285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0">
              <a:lnSpc>
                <a:spcPts val="1045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78739" y="1222247"/>
            <a:ext cx="8926195" cy="46422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Citizenship/ </a:t>
            </a:r>
            <a:r>
              <a:rPr sz="1800" spc="-25" dirty="0">
                <a:solidFill>
                  <a:srgbClr val="032B4A"/>
                </a:solidFill>
                <a:latin typeface="Calibri"/>
                <a:cs typeface="Calibri"/>
              </a:rPr>
              <a:t>Work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Eligible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85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Selective Service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Compliant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85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Not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Attending</a:t>
            </a:r>
            <a:r>
              <a:rPr sz="1800" spc="-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School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85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16 -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24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years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old at the time of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enrollment</a:t>
            </a:r>
            <a:r>
              <a:rPr sz="1800" spc="7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32B4A"/>
                </a:solidFill>
                <a:latin typeface="Calibri"/>
                <a:cs typeface="Calibri"/>
              </a:rPr>
              <a:t>AND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,</a:t>
            </a:r>
            <a:endParaRPr sz="18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585"/>
              </a:spcBef>
              <a:buClr>
                <a:srgbClr val="405B76"/>
              </a:buClr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One or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more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of the</a:t>
            </a:r>
            <a:r>
              <a:rPr sz="1800" spc="2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following:</a:t>
            </a:r>
            <a:endParaRPr sz="18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685"/>
              </a:spcBef>
              <a:buClr>
                <a:srgbClr val="405B76"/>
              </a:buClr>
              <a:buAutoNum type="arabicPeriod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School</a:t>
            </a:r>
            <a:r>
              <a:rPr sz="1800" spc="-4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dropout</a:t>
            </a:r>
            <a:endParaRPr sz="1800" dirty="0">
              <a:latin typeface="Calibri"/>
              <a:cs typeface="Calibri"/>
            </a:endParaRPr>
          </a:p>
          <a:p>
            <a:pPr marL="812800" marR="5080" lvl="1" indent="-342900">
              <a:lnSpc>
                <a:spcPts val="1939"/>
              </a:lnSpc>
              <a:spcBef>
                <a:spcPts val="930"/>
              </a:spcBef>
              <a:buClr>
                <a:srgbClr val="405B76"/>
              </a:buClr>
              <a:buAutoNum type="arabicPeriod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Within the age of compulsory school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attendance(6-16),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but has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not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attended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school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for 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at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least the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most recent complete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school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year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calendar</a:t>
            </a:r>
            <a:r>
              <a:rPr sz="1800" spc="8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quarter</a:t>
            </a:r>
            <a:endParaRPr sz="18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650"/>
              </a:spcBef>
              <a:buClr>
                <a:srgbClr val="405B76"/>
              </a:buClr>
              <a:buAutoNum type="arabicPeriod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An </a:t>
            </a:r>
            <a:r>
              <a:rPr lang="en-US" sz="1800" dirty="0">
                <a:solidFill>
                  <a:srgbClr val="032B4A"/>
                </a:solidFill>
                <a:latin typeface="Calibri"/>
                <a:cs typeface="Calibri"/>
              </a:rPr>
              <a:t>individual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subject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to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the juvenile or adult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justice</a:t>
            </a:r>
            <a:r>
              <a:rPr sz="1800" spc="14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32B4A"/>
                </a:solidFill>
                <a:latin typeface="Calibri"/>
                <a:cs typeface="Calibri"/>
              </a:rPr>
              <a:t>system</a:t>
            </a:r>
            <a:endParaRPr sz="18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680"/>
              </a:spcBef>
              <a:buClr>
                <a:srgbClr val="405B76"/>
              </a:buClr>
              <a:buAutoNum type="arabicPeriod"/>
              <a:tabLst>
                <a:tab pos="812165" algn="l"/>
                <a:tab pos="812800" algn="l"/>
              </a:tabLst>
            </a:pP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Homeless individual,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homeless child or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youth,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a</a:t>
            </a:r>
            <a:r>
              <a:rPr sz="1800" spc="140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runaway</a:t>
            </a:r>
            <a:endParaRPr sz="18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680"/>
              </a:spcBef>
              <a:buClr>
                <a:srgbClr val="405B76"/>
              </a:buClr>
              <a:buAutoNum type="arabicPeriod"/>
              <a:tabLst>
                <a:tab pos="812165" algn="l"/>
                <a:tab pos="812800" algn="l"/>
              </a:tabLst>
            </a:pP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In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foster care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 </a:t>
            </a:r>
            <a:r>
              <a:rPr sz="1800" dirty="0">
                <a:solidFill>
                  <a:srgbClr val="032B4A"/>
                </a:solidFill>
                <a:latin typeface="Calibri"/>
                <a:cs typeface="Calibri"/>
              </a:rPr>
              <a:t>has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aged out of the 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foster care</a:t>
            </a:r>
            <a:r>
              <a:rPr sz="1800" spc="9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032B4A"/>
                </a:solidFill>
                <a:latin typeface="Calibri"/>
                <a:cs typeface="Calibri"/>
              </a:rPr>
              <a:t>system</a:t>
            </a:r>
            <a:endParaRPr sz="1800" dirty="0">
              <a:latin typeface="Calibri"/>
              <a:cs typeface="Calibri"/>
            </a:endParaRPr>
          </a:p>
          <a:p>
            <a:pPr marL="812800" lvl="1" indent="-342900">
              <a:lnSpc>
                <a:spcPct val="100000"/>
              </a:lnSpc>
              <a:spcBef>
                <a:spcPts val="680"/>
              </a:spcBef>
              <a:buClr>
                <a:srgbClr val="405B76"/>
              </a:buClr>
              <a:buAutoNum type="arabicPeriod"/>
              <a:tabLst>
                <a:tab pos="812165" algn="l"/>
                <a:tab pos="812800" algn="l"/>
              </a:tabLst>
            </a:pP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Pregnant </a:t>
            </a:r>
            <a:r>
              <a:rPr sz="1800" spc="-5" dirty="0">
                <a:solidFill>
                  <a:srgbClr val="032B4A"/>
                </a:solidFill>
                <a:latin typeface="Calibri"/>
                <a:cs typeface="Calibri"/>
              </a:rPr>
              <a:t>or</a:t>
            </a:r>
            <a:r>
              <a:rPr sz="1800" spc="-15" dirty="0">
                <a:solidFill>
                  <a:srgbClr val="032B4A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32B4A"/>
                </a:solidFill>
                <a:latin typeface="Calibri"/>
                <a:cs typeface="Calibri"/>
              </a:rPr>
              <a:t>parenting</a:t>
            </a:r>
            <a:endParaRPr lang="en-US" sz="1800" spc="-10" dirty="0">
              <a:solidFill>
                <a:srgbClr val="032B4A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ssHire">
      <a:dk1>
        <a:srgbClr val="009876"/>
      </a:dk1>
      <a:lt1>
        <a:srgbClr val="FFFFFF"/>
      </a:lt1>
      <a:dk2>
        <a:srgbClr val="032B4A"/>
      </a:dk2>
      <a:lt2>
        <a:srgbClr val="FDB525"/>
      </a:lt2>
      <a:accent1>
        <a:srgbClr val="D1D3D4"/>
      </a:accent1>
      <a:accent2>
        <a:srgbClr val="63BCE6"/>
      </a:accent2>
      <a:accent3>
        <a:srgbClr val="AF48B7"/>
      </a:accent3>
      <a:accent4>
        <a:srgbClr val="27C19F"/>
      </a:accent4>
      <a:accent5>
        <a:srgbClr val="436581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13755</TotalTime>
  <Words>3513</Words>
  <Application>Microsoft Office PowerPoint</Application>
  <PresentationFormat>On-screen Show (4:3)</PresentationFormat>
  <Paragraphs>416</Paragraphs>
  <Slides>35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Aptos</vt:lpstr>
      <vt:lpstr>Arial</vt:lpstr>
      <vt:lpstr>Calibri</vt:lpstr>
      <vt:lpstr>Courier New</vt:lpstr>
      <vt:lpstr>Lucida Grande</vt:lpstr>
      <vt:lpstr>Segoe UI</vt:lpstr>
      <vt:lpstr>Times New Roman</vt:lpstr>
      <vt:lpstr>Wingdings</vt:lpstr>
      <vt:lpstr>Office Theme</vt:lpstr>
      <vt:lpstr>Workforce Innovation &amp; Opportunity Act (WIOA)   Youth Programs</vt:lpstr>
      <vt:lpstr>Introductions</vt:lpstr>
      <vt:lpstr>Background: Workforce Innovation and Opportunity Act</vt:lpstr>
      <vt:lpstr>Purpose of RFP</vt:lpstr>
      <vt:lpstr>Purpose of RFP (cont.)</vt:lpstr>
      <vt:lpstr>Estimated Funds Available</vt:lpstr>
      <vt:lpstr>Eligible Applicants/Respondents to  RFP</vt:lpstr>
      <vt:lpstr>Role of the MassHire Merrimack Valley Workforce Board </vt:lpstr>
      <vt:lpstr>OUT-OF-SCHOOL YOUTH ELIGIBILITY</vt:lpstr>
      <vt:lpstr>OUT-OF-SCHOOL YOUTH ELIGIBILITY (CONT.)</vt:lpstr>
      <vt:lpstr>In-School Youth Eligibility</vt:lpstr>
      <vt:lpstr>In-School Youth Eligibility (CONT.)</vt:lpstr>
      <vt:lpstr>Eligibility Source Documentation</vt:lpstr>
      <vt:lpstr>What is Low Income for WIOA?</vt:lpstr>
      <vt:lpstr>Low Income Status</vt:lpstr>
      <vt:lpstr>WIOA 14 Program Elements</vt:lpstr>
      <vt:lpstr>List of Mandatory Six (6) Program Elements</vt:lpstr>
      <vt:lpstr>Description of WIOA Program Elements</vt:lpstr>
      <vt:lpstr>Description of WIOA Program Elements Cont.</vt:lpstr>
      <vt:lpstr>Description of WIOA Program Elements Cont.</vt:lpstr>
      <vt:lpstr>Work Experience Activities &amp; Provisions</vt:lpstr>
      <vt:lpstr>Work Experience Activities &amp; Provisions Cont. </vt:lpstr>
      <vt:lpstr>WIOA Youth Performance Measures/ Indicators</vt:lpstr>
      <vt:lpstr>FY24 WIOA Youth Performance Measures</vt:lpstr>
      <vt:lpstr>Individual Services Strategy (ISS)</vt:lpstr>
      <vt:lpstr>Assessments</vt:lpstr>
      <vt:lpstr>WIOA Career Pathway</vt:lpstr>
      <vt:lpstr>Career Pathways in Priority Industries</vt:lpstr>
      <vt:lpstr>Price Proposal</vt:lpstr>
      <vt:lpstr>Price and Program Proposals</vt:lpstr>
      <vt:lpstr>Submission Timeframe</vt:lpstr>
      <vt:lpstr>Review Process</vt:lpstr>
      <vt:lpstr>RESOURCES</vt:lpstr>
      <vt:lpstr>Questions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Pertuso</dc:creator>
  <cp:lastModifiedBy>Matt Robert</cp:lastModifiedBy>
  <cp:revision>86</cp:revision>
  <cp:lastPrinted>2018-05-08T14:46:43Z</cp:lastPrinted>
  <dcterms:created xsi:type="dcterms:W3CDTF">2018-04-17T17:15:10Z</dcterms:created>
  <dcterms:modified xsi:type="dcterms:W3CDTF">2025-04-16T14:49:40Z</dcterms:modified>
</cp:coreProperties>
</file>